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75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57" r:id="rId11"/>
    <p:sldId id="258" r:id="rId12"/>
    <p:sldId id="273" r:id="rId13"/>
    <p:sldId id="274" r:id="rId14"/>
    <p:sldId id="259" r:id="rId15"/>
    <p:sldId id="261" r:id="rId16"/>
    <p:sldId id="262" r:id="rId17"/>
    <p:sldId id="263" r:id="rId18"/>
    <p:sldId id="264" r:id="rId19"/>
    <p:sldId id="265" r:id="rId20"/>
    <p:sldId id="266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13" d="100"/>
          <a:sy n="113" d="100"/>
        </p:scale>
        <p:origin x="-55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7A959-9B66-40BD-8B62-4133E5113BB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23855-621B-45FE-A977-960B5DE0F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Rush Recruiting January 5,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3855-621B-45FE-A977-960B5DE0F3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work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3855-621B-45FE-A977-960B5DE0F3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 Web</a:t>
            </a:r>
            <a:r>
              <a:rPr lang="en-US" baseline="0" dirty="0" smtClean="0"/>
              <a:t> Design January 9, 2018 and </a:t>
            </a:r>
            <a:r>
              <a:rPr lang="en-US" dirty="0" smtClean="0"/>
              <a:t>The Online Department Blog</a:t>
            </a:r>
            <a:r>
              <a:rPr lang="en-US" baseline="0" dirty="0" smtClean="0"/>
              <a:t> – June 25,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3855-621B-45FE-A977-960B5DE0F3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1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Axia</a:t>
            </a:r>
            <a:r>
              <a:rPr lang="en-US" dirty="0" smtClean="0"/>
              <a:t> Public Relations 6/29/15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3855-621B-45FE-A977-960B5DE0F3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0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other ideas?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3855-621B-45FE-A977-960B5DE0F3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9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853B-D493-4C16-BB83-84E3312F861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3570-1E1B-4D4A-A1A2-005E32A8C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853B-D493-4C16-BB83-84E3312F861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3570-1E1B-4D4A-A1A2-005E32A8C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853B-D493-4C16-BB83-84E3312F861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3570-1E1B-4D4A-A1A2-005E32A8C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853B-D493-4C16-BB83-84E3312F861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3570-1E1B-4D4A-A1A2-005E32A8C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853B-D493-4C16-BB83-84E3312F861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3570-1E1B-4D4A-A1A2-005E32A8C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853B-D493-4C16-BB83-84E3312F861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3570-1E1B-4D4A-A1A2-005E32A8C1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853B-D493-4C16-BB83-84E3312F861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3570-1E1B-4D4A-A1A2-005E32A8C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853B-D493-4C16-BB83-84E3312F861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3570-1E1B-4D4A-A1A2-005E32A8C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853B-D493-4C16-BB83-84E3312F861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3570-1E1B-4D4A-A1A2-005E32A8C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853B-D493-4C16-BB83-84E3312F861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883570-1E1B-4D4A-A1A2-005E32A8C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853B-D493-4C16-BB83-84E3312F861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83570-1E1B-4D4A-A1A2-005E32A8C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7E3853B-D493-4C16-BB83-84E3312F861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4883570-1E1B-4D4A-A1A2-005E32A8C1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smtClean="0"/>
              <a:t>Phoenix Children’s Hospital: A Journey in Branding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NAHCR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Reviews:  Good or Bad?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88% of Consumers Trust Online Reviews as Much as Personal Recommendations.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090528" cy="257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43062"/>
            <a:ext cx="2971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Company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Provides the </a:t>
            </a:r>
            <a:r>
              <a:rPr lang="en-US" sz="2800" u="sng" dirty="0" smtClean="0"/>
              <a:t>trust</a:t>
            </a:r>
            <a:r>
              <a:rPr lang="en-US" sz="2800" dirty="0" smtClean="0"/>
              <a:t> your brand needs on the internet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Allow customers to </a:t>
            </a:r>
            <a:r>
              <a:rPr lang="en-US" sz="2800" u="sng" dirty="0" smtClean="0"/>
              <a:t>feel more comfortable </a:t>
            </a:r>
            <a:r>
              <a:rPr lang="en-US" sz="2800" dirty="0" smtClean="0"/>
              <a:t>working with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Provide a unique opportunity to </a:t>
            </a:r>
            <a:r>
              <a:rPr lang="en-US" sz="2800" u="sng" dirty="0" smtClean="0"/>
              <a:t>gather feedback </a:t>
            </a:r>
            <a:r>
              <a:rPr lang="en-US" sz="2800" dirty="0" smtClean="0"/>
              <a:t>about your products and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Makes your </a:t>
            </a:r>
            <a:r>
              <a:rPr lang="en-US" sz="2800" u="sng" dirty="0" smtClean="0"/>
              <a:t>brand visible </a:t>
            </a:r>
            <a:r>
              <a:rPr lang="en-US" sz="2800" dirty="0" smtClean="0"/>
              <a:t>and </a:t>
            </a:r>
            <a:r>
              <a:rPr lang="en-US" sz="2800" u="sng" dirty="0" smtClean="0"/>
              <a:t>increases exposure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Helps gain </a:t>
            </a:r>
            <a:r>
              <a:rPr lang="en-US" sz="2800" u="sng" dirty="0" smtClean="0"/>
              <a:t>publicity and reputation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u="sng" dirty="0" smtClean="0"/>
              <a:t>Understand and Better Serve </a:t>
            </a:r>
            <a:r>
              <a:rPr lang="en-US" sz="2800" dirty="0" smtClean="0"/>
              <a:t>Your Customer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Improve </a:t>
            </a:r>
            <a:r>
              <a:rPr lang="en-US" sz="2800" u="sng" dirty="0" smtClean="0"/>
              <a:t>Rankings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Allow Consumers to </a:t>
            </a:r>
            <a:r>
              <a:rPr lang="en-US" sz="2800" u="sng" dirty="0" smtClean="0"/>
              <a:t>Have a Voice </a:t>
            </a:r>
            <a:r>
              <a:rPr lang="en-US" sz="2800" dirty="0" smtClean="0"/>
              <a:t>and Create </a:t>
            </a:r>
            <a:r>
              <a:rPr lang="en-US" sz="2800" u="sng" dirty="0" smtClean="0"/>
              <a:t>Customer Loyalty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Create Consumer </a:t>
            </a:r>
            <a:r>
              <a:rPr lang="en-US" sz="2800" u="sng" dirty="0" smtClean="0"/>
              <a:t>Engagement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Let Consumers Do Your </a:t>
            </a:r>
            <a:r>
              <a:rPr lang="en-US" sz="2800" u="sng" dirty="0" smtClean="0"/>
              <a:t>Marketing</a:t>
            </a:r>
            <a:r>
              <a:rPr lang="en-US" sz="2800" dirty="0" smtClean="0"/>
              <a:t> For You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614488" cy="16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3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Indeed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90600"/>
            <a:ext cx="4343400" cy="3863161"/>
          </a:xfrm>
          <a:prstGeom prst="rect">
            <a:avLst/>
          </a:prstGeom>
          <a:noFill/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1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98" y="914400"/>
            <a:ext cx="7520940" cy="3579849"/>
          </a:xfrm>
        </p:spPr>
        <p:txBody>
          <a:bodyPr/>
          <a:lstStyle/>
          <a:p>
            <a:pPr algn="just"/>
            <a:r>
              <a:rPr lang="en-US" dirty="0" smtClean="0"/>
              <a:t>Success on LinkedIn is: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Increasing followers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Providing video content often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Ensuring profile is complete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7"/>
          <a:stretch/>
        </p:blipFill>
        <p:spPr bwMode="auto">
          <a:xfrm>
            <a:off x="977705" y="2362200"/>
            <a:ext cx="6869963" cy="4329332"/>
          </a:xfrm>
          <a:prstGeom prst="rect">
            <a:avLst/>
          </a:prstGeom>
          <a:noFill/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3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520940" cy="357984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Half of job seekers use Glassdoor at some point in their job hunt.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Glassdoor ranks more than 250,000 businesses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1040" r="832" b="5437"/>
          <a:stretch/>
        </p:blipFill>
        <p:spPr bwMode="auto">
          <a:xfrm>
            <a:off x="990600" y="1752600"/>
            <a:ext cx="6900203" cy="4958862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9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PCH:  A Look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June, 2016</a:t>
            </a:r>
          </a:p>
          <a:p>
            <a:pPr lvl="1"/>
            <a:r>
              <a:rPr lang="en-US" sz="2400" dirty="0" smtClean="0"/>
              <a:t>Overall Rating 2.6</a:t>
            </a:r>
          </a:p>
          <a:p>
            <a:pPr lvl="1"/>
            <a:r>
              <a:rPr lang="en-US" sz="2400" dirty="0" smtClean="0"/>
              <a:t>CEO Approval 58%</a:t>
            </a:r>
          </a:p>
          <a:p>
            <a:pPr lvl="1"/>
            <a:r>
              <a:rPr lang="en-US" sz="2400" dirty="0" smtClean="0"/>
              <a:t>0ver 9,000 views per month</a:t>
            </a:r>
          </a:p>
          <a:p>
            <a:pPr lvl="1"/>
            <a:r>
              <a:rPr lang="en-US" sz="2400" dirty="0" smtClean="0"/>
              <a:t>Mostly all negative reviews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48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PCH: Strategy to Raise Glassdoor Brand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New Hire Orientation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Exit 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Targeted campaign using </a:t>
            </a:r>
            <a:r>
              <a:rPr lang="en-US" sz="2400" dirty="0" err="1" smtClean="0"/>
              <a:t>digi</a:t>
            </a:r>
            <a:r>
              <a:rPr lang="en-US" sz="2400" dirty="0" smtClean="0"/>
              <a:t>-boards, company newsletter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Partner with Glassdoor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9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Glassdoor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Increase brand through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Access to Analytics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Competitor Comparisons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Cross-Marketing to non-Glassdoor partners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Customer Service and Support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43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PCH/Glassdoor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71878"/>
              </p:ext>
            </p:extLst>
          </p:nvPr>
        </p:nvGraphicFramePr>
        <p:xfrm>
          <a:off x="822325" y="1100138"/>
          <a:ext cx="7521576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192"/>
                <a:gridCol w="2507192"/>
                <a:gridCol w="250719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573" marR="8357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June 2016</a:t>
                      </a:r>
                    </a:p>
                  </a:txBody>
                  <a:tcPr marL="83573" marR="83573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573" marR="83573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 Rating</a:t>
                      </a:r>
                      <a:endParaRPr lang="en-US" dirty="0"/>
                    </a:p>
                  </a:txBody>
                  <a:tcPr marL="83573" marR="8357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 marL="83573" marR="8357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 marL="83573" marR="8357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CEO Approval</a:t>
                      </a:r>
                      <a:endParaRPr lang="en-US" dirty="0"/>
                    </a:p>
                  </a:txBody>
                  <a:tcPr marL="83573" marR="8357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 marL="83573" marR="8357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 marL="83573" marR="8357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Profile</a:t>
                      </a:r>
                      <a:r>
                        <a:rPr lang="en-US" baseline="0" dirty="0" smtClean="0"/>
                        <a:t> Page Views Monthly</a:t>
                      </a:r>
                      <a:endParaRPr lang="en-US" dirty="0"/>
                    </a:p>
                  </a:txBody>
                  <a:tcPr marL="83573" marR="8357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&lt;9,000</a:t>
                      </a:r>
                      <a:endParaRPr lang="en-US" dirty="0"/>
                    </a:p>
                  </a:txBody>
                  <a:tcPr marL="83573" marR="8357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19,352</a:t>
                      </a:r>
                      <a:endParaRPr lang="en-US" dirty="0"/>
                    </a:p>
                  </a:txBody>
                  <a:tcPr marL="83573" marR="8357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Reviews Views in last 30 days</a:t>
                      </a:r>
                      <a:endParaRPr lang="en-US" dirty="0"/>
                    </a:p>
                  </a:txBody>
                  <a:tcPr marL="83573" marR="8357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573" marR="8357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10,411</a:t>
                      </a:r>
                      <a:endParaRPr lang="en-US" dirty="0"/>
                    </a:p>
                  </a:txBody>
                  <a:tcPr marL="83573" marR="8357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3507432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 As of 5/31/18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169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Competitor Comparisons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9"/>
          <a:stretch/>
        </p:blipFill>
        <p:spPr bwMode="auto">
          <a:xfrm>
            <a:off x="1196975" y="2025747"/>
            <a:ext cx="6750050" cy="357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1151032"/>
            <a:ext cx="4000499" cy="89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your target for branding?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Potential Candidates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Customers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Employees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Vendors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Competition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Branding should reach farther than just your candidates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Career Site is your first impression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Consider Application workflow with candidate ease in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Relationships with hiring managers is the most important factor in building a Talent Acquisition 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Make sure you are maximizing your potential with social media partners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Find opportunities to bring different groups within HR together to learn and to socialize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Include Glassdoor as part of your Recruiting Strategy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Too many views to ignore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Can be used as a branding tool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Work proactively to increase your position and scores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Monitor your competitors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6927850" cy="546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9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Phoenix Children’s Hospital:</a:t>
            </a:r>
            <a:br>
              <a:rPr lang="en-US" dirty="0" smtClean="0"/>
            </a:br>
            <a:r>
              <a:rPr lang="en-US" dirty="0" smtClean="0"/>
              <a:t>A look through our branding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But first…</a:t>
            </a:r>
            <a:endParaRPr lang="en-US" sz="2400" dirty="0"/>
          </a:p>
          <a:p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Non-Disclosure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Position of Vulnerability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91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I walked into??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Overworked Recruiters – 120 – 150 requisitions each</a:t>
            </a:r>
          </a:p>
          <a:p>
            <a:r>
              <a:rPr lang="en-US" dirty="0" smtClean="0"/>
              <a:t>Management by Frustration</a:t>
            </a:r>
          </a:p>
          <a:p>
            <a:r>
              <a:rPr lang="en-US" dirty="0" smtClean="0"/>
              <a:t>Career site too wordy</a:t>
            </a:r>
          </a:p>
          <a:p>
            <a:r>
              <a:rPr lang="en-US" dirty="0" smtClean="0"/>
              <a:t>Application process cumbersome</a:t>
            </a:r>
          </a:p>
          <a:p>
            <a:r>
              <a:rPr lang="en-US" dirty="0" smtClean="0"/>
              <a:t>No attention to customer experience</a:t>
            </a:r>
          </a:p>
          <a:p>
            <a:r>
              <a:rPr lang="en-US" dirty="0"/>
              <a:t>HR Departments functioning in silos</a:t>
            </a:r>
          </a:p>
          <a:p>
            <a:r>
              <a:rPr lang="en-US" dirty="0" smtClean="0"/>
              <a:t>Company reviews ignored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Overworked Recruiters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Rebranded Department as Talent Acquisition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Moved from 3 recruiters to 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Added On-Site Physician Recruiting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4"/>
          <a:stretch/>
        </p:blipFill>
        <p:spPr bwMode="auto">
          <a:xfrm>
            <a:off x="762000" y="2209799"/>
            <a:ext cx="7467600" cy="430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Career Site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7" y="1100138"/>
            <a:ext cx="7880183" cy="442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Apply Application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Application Requires: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Phone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Email Address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Resume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Current/Former Employee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Salary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Referral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Qualifying Questions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3693811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6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Talent Board – Candidate Experience</a:t>
            </a:r>
          </a:p>
          <a:p>
            <a:r>
              <a:rPr lang="en-US" dirty="0" smtClean="0"/>
              <a:t>Simplified Application Process</a:t>
            </a:r>
          </a:p>
          <a:p>
            <a:r>
              <a:rPr lang="en-US" dirty="0" smtClean="0"/>
              <a:t>Notifications to candidates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 Resume Received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 Not Selected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Additional Educational Opportunity in-between (</a:t>
            </a:r>
            <a:r>
              <a:rPr lang="en-US" dirty="0"/>
              <a:t>potential) </a:t>
            </a:r>
            <a:endParaRPr lang="en-US" dirty="0" smtClean="0"/>
          </a:p>
          <a:p>
            <a:pPr marL="0" lvl="1" indent="0">
              <a:buNone/>
            </a:pPr>
            <a:r>
              <a:rPr lang="en-US" b="1" dirty="0" smtClean="0"/>
              <a:t>Career Site monitored email account</a:t>
            </a:r>
          </a:p>
          <a:p>
            <a:pPr marL="0" lvl="1" indent="0">
              <a:buNone/>
            </a:pPr>
            <a:r>
              <a:rPr lang="en-US" b="1" dirty="0" smtClean="0"/>
              <a:t>Upcoming Chat functionality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07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Improved Departmental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Huddle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Department/Company updates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Highlight wins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Celebrate birthday/anniversaries</a:t>
            </a:r>
          </a:p>
          <a:p>
            <a:pPr marL="0" indent="0"/>
            <a:r>
              <a:rPr lang="en-US" dirty="0" smtClean="0"/>
              <a:t>Quarterly HR Meetings offsite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Charity Events (food bank,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Team events (escape room)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832</TotalTime>
  <Words>546</Words>
  <Application>Microsoft Office PowerPoint</Application>
  <PresentationFormat>On-screen Show (4:3)</PresentationFormat>
  <Paragraphs>133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Phoenix Children’s Hospital: A Journey in Branding</vt:lpstr>
      <vt:lpstr>Who is your target for branding?</vt:lpstr>
      <vt:lpstr>Phoenix Children’s Hospital: A look through our branding journey</vt:lpstr>
      <vt:lpstr>What Have I walked into??</vt:lpstr>
      <vt:lpstr>Overworked Recruiters</vt:lpstr>
      <vt:lpstr>New Career Site</vt:lpstr>
      <vt:lpstr>Quick Apply Application Flow</vt:lpstr>
      <vt:lpstr>Candidate Experience</vt:lpstr>
      <vt:lpstr>Improved Departmental Experience</vt:lpstr>
      <vt:lpstr>Reviews:  Good or Bad?</vt:lpstr>
      <vt:lpstr>Importance of Company Reviews</vt:lpstr>
      <vt:lpstr>Company Reviews</vt:lpstr>
      <vt:lpstr>LinkedIn</vt:lpstr>
      <vt:lpstr>Glassdoor</vt:lpstr>
      <vt:lpstr>PCH:  A Look Back</vt:lpstr>
      <vt:lpstr>PCH: Strategy to Raise Glassdoor Brand</vt:lpstr>
      <vt:lpstr>Benefits of Glassdoor Partnership</vt:lpstr>
      <vt:lpstr>PCH/Glassdoor Results</vt:lpstr>
      <vt:lpstr>Competitor Comparisons</vt:lpstr>
      <vt:lpstr>Summary</vt:lpstr>
      <vt:lpstr>Questions???</vt:lpstr>
      <vt:lpstr>PowerPoint Presentation</vt:lpstr>
    </vt:vector>
  </TitlesOfParts>
  <Company>Phoenix Children's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Glassdoor as a Recruiting Tool</dc:title>
  <dc:creator>kwelch1</dc:creator>
  <cp:lastModifiedBy>kwelch1</cp:lastModifiedBy>
  <cp:revision>34</cp:revision>
  <dcterms:created xsi:type="dcterms:W3CDTF">2018-04-11T16:25:47Z</dcterms:created>
  <dcterms:modified xsi:type="dcterms:W3CDTF">2018-06-28T20:29:00Z</dcterms:modified>
</cp:coreProperties>
</file>