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77" r:id="rId3"/>
    <p:sldId id="258" r:id="rId4"/>
    <p:sldId id="259" r:id="rId5"/>
    <p:sldId id="266" r:id="rId6"/>
    <p:sldId id="281" r:id="rId7"/>
    <p:sldId id="282" r:id="rId8"/>
    <p:sldId id="275" r:id="rId9"/>
    <p:sldId id="273" r:id="rId10"/>
    <p:sldId id="287" r:id="rId11"/>
    <p:sldId id="262" r:id="rId12"/>
    <p:sldId id="276" r:id="rId13"/>
    <p:sldId id="260" r:id="rId14"/>
    <p:sldId id="261" r:id="rId15"/>
    <p:sldId id="283" r:id="rId16"/>
    <p:sldId id="288" r:id="rId17"/>
    <p:sldId id="279" r:id="rId18"/>
    <p:sldId id="289" r:id="rId19"/>
    <p:sldId id="272" r:id="rId20"/>
    <p:sldId id="267" r:id="rId21"/>
    <p:sldId id="278" r:id="rId22"/>
    <p:sldId id="268" r:id="rId23"/>
    <p:sldId id="269" r:id="rId24"/>
    <p:sldId id="264" r:id="rId25"/>
    <p:sldId id="263" r:id="rId26"/>
    <p:sldId id="280" r:id="rId27"/>
    <p:sldId id="265" r:id="rId28"/>
    <p:sldId id="286" r:id="rId29"/>
    <p:sldId id="270" r:id="rId30"/>
    <p:sldId id="271" r:id="rId31"/>
    <p:sldId id="284" r:id="rId32"/>
    <p:sldId id="285" r:id="rId33"/>
    <p:sldId id="274" r:id="rId34"/>
    <p:sldId id="25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F.X. Licari" initials="TFL" lastIdx="1" clrIdx="0">
    <p:extLst>
      <p:ext uri="{19B8F6BF-5375-455C-9EA6-DF929625EA0E}">
        <p15:presenceInfo xmlns:p15="http://schemas.microsoft.com/office/powerpoint/2012/main" userId="a8dab7f205faa3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84"/>
    <p:restoredTop sz="94655"/>
  </p:normalViewPr>
  <p:slideViewPr>
    <p:cSldViewPr snapToGrid="0" snapToObjects="1">
      <p:cViewPr>
        <p:scale>
          <a:sx n="161" d="100"/>
          <a:sy n="161" d="100"/>
        </p:scale>
        <p:origin x="2240" y="1392"/>
      </p:cViewPr>
      <p:guideLst/>
    </p:cSldViewPr>
  </p:slideViewPr>
  <p:outlineViewPr>
    <p:cViewPr>
      <p:scale>
        <a:sx n="33" d="100"/>
        <a:sy n="33" d="100"/>
      </p:scale>
      <p:origin x="0" y="-4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F945C-7080-FE4C-A692-F86E5D278E1D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83DBE-77B7-1E49-921E-31DF1F242352}">
      <dgm:prSet phldrT="[Text]"/>
      <dgm:spPr/>
      <dgm:t>
        <a:bodyPr/>
        <a:lstStyle/>
        <a:p>
          <a:r>
            <a:rPr lang="en-US" dirty="0"/>
            <a:t>Position Brief</a:t>
          </a:r>
        </a:p>
      </dgm:t>
    </dgm:pt>
    <dgm:pt modelId="{BEDF8827-921E-8947-B5C1-A9A7FDEF14DE}" type="parTrans" cxnId="{6034F50E-5187-5E42-BA6A-AE6C2B5EE85B}">
      <dgm:prSet/>
      <dgm:spPr/>
      <dgm:t>
        <a:bodyPr/>
        <a:lstStyle/>
        <a:p>
          <a:endParaRPr lang="en-US"/>
        </a:p>
      </dgm:t>
    </dgm:pt>
    <dgm:pt modelId="{E0ACFC7C-2843-7542-B9D9-4539FCE761E1}" type="sibTrans" cxnId="{6034F50E-5187-5E42-BA6A-AE6C2B5EE85B}">
      <dgm:prSet/>
      <dgm:spPr/>
      <dgm:t>
        <a:bodyPr/>
        <a:lstStyle/>
        <a:p>
          <a:endParaRPr lang="en-US"/>
        </a:p>
      </dgm:t>
    </dgm:pt>
    <dgm:pt modelId="{966BC039-A95C-734B-8FA4-1792D74344F2}">
      <dgm:prSet phldrT="[Text]"/>
      <dgm:spPr/>
      <dgm:t>
        <a:bodyPr/>
        <a:lstStyle/>
        <a:p>
          <a:r>
            <a:rPr lang="en-US" dirty="0"/>
            <a:t>Your Hospital </a:t>
          </a:r>
        </a:p>
      </dgm:t>
    </dgm:pt>
    <dgm:pt modelId="{F6801A3F-54B9-D14F-998F-8DB68EC90767}" type="parTrans" cxnId="{FE89EEA1-D749-2D4C-BC0B-E19A16631B3C}">
      <dgm:prSet/>
      <dgm:spPr/>
      <dgm:t>
        <a:bodyPr/>
        <a:lstStyle/>
        <a:p>
          <a:endParaRPr lang="en-US"/>
        </a:p>
      </dgm:t>
    </dgm:pt>
    <dgm:pt modelId="{A6F0FF9B-AD5E-6440-A73A-AB022C6CE069}" type="sibTrans" cxnId="{FE89EEA1-D749-2D4C-BC0B-E19A16631B3C}">
      <dgm:prSet/>
      <dgm:spPr/>
      <dgm:t>
        <a:bodyPr/>
        <a:lstStyle/>
        <a:p>
          <a:endParaRPr lang="en-US"/>
        </a:p>
      </dgm:t>
    </dgm:pt>
    <dgm:pt modelId="{20A71A96-61BA-A440-A89D-E6344F851BDA}">
      <dgm:prSet phldrT="[Text]"/>
      <dgm:spPr/>
      <dgm:t>
        <a:bodyPr/>
        <a:lstStyle/>
        <a:p>
          <a:r>
            <a:rPr lang="en-US" dirty="0"/>
            <a:t>Speak to the talent pool</a:t>
          </a:r>
        </a:p>
      </dgm:t>
    </dgm:pt>
    <dgm:pt modelId="{1C38EDD2-E3FC-E146-94B8-3251EADFD376}" type="parTrans" cxnId="{0198DBB1-3672-E64E-9562-CD34BD5AD156}">
      <dgm:prSet/>
      <dgm:spPr/>
      <dgm:t>
        <a:bodyPr/>
        <a:lstStyle/>
        <a:p>
          <a:endParaRPr lang="en-US"/>
        </a:p>
      </dgm:t>
    </dgm:pt>
    <dgm:pt modelId="{847A42BA-402A-4949-B69E-CB6B149DCE83}" type="sibTrans" cxnId="{0198DBB1-3672-E64E-9562-CD34BD5AD156}">
      <dgm:prSet/>
      <dgm:spPr/>
      <dgm:t>
        <a:bodyPr/>
        <a:lstStyle/>
        <a:p>
          <a:endParaRPr lang="en-US"/>
        </a:p>
      </dgm:t>
    </dgm:pt>
    <dgm:pt modelId="{13E9B61C-2090-4C40-AE08-43E044416A6F}">
      <dgm:prSet phldrT="[Text]"/>
      <dgm:spPr/>
      <dgm:t>
        <a:bodyPr/>
        <a:lstStyle/>
        <a:p>
          <a:r>
            <a:rPr lang="en-US" dirty="0"/>
            <a:t>Show them greatest</a:t>
          </a:r>
        </a:p>
      </dgm:t>
    </dgm:pt>
    <dgm:pt modelId="{02A5B134-4DB8-2841-AEB6-A1BBA4A16E14}" type="parTrans" cxnId="{839040AA-CF13-D04D-821F-E5C3E2CD83A5}">
      <dgm:prSet/>
      <dgm:spPr/>
      <dgm:t>
        <a:bodyPr/>
        <a:lstStyle/>
        <a:p>
          <a:endParaRPr lang="en-US"/>
        </a:p>
      </dgm:t>
    </dgm:pt>
    <dgm:pt modelId="{53126AD0-B49E-AE43-BA6A-0775E7408F3A}" type="sibTrans" cxnId="{839040AA-CF13-D04D-821F-E5C3E2CD83A5}">
      <dgm:prSet/>
      <dgm:spPr/>
      <dgm:t>
        <a:bodyPr/>
        <a:lstStyle/>
        <a:p>
          <a:endParaRPr lang="en-US"/>
        </a:p>
      </dgm:t>
    </dgm:pt>
    <dgm:pt modelId="{3718CA9D-8A27-FA4B-B515-BAD9FAE258FE}">
      <dgm:prSet phldrT="[Text]"/>
      <dgm:spPr/>
      <dgm:t>
        <a:bodyPr/>
        <a:lstStyle/>
        <a:p>
          <a:r>
            <a:rPr lang="en-US" dirty="0"/>
            <a:t>Call to Action</a:t>
          </a:r>
        </a:p>
      </dgm:t>
    </dgm:pt>
    <dgm:pt modelId="{4D5656D7-1BB0-5843-A187-E66137A5744A}" type="parTrans" cxnId="{1243012B-595E-5B49-BF48-DC49FBF18C0B}">
      <dgm:prSet/>
      <dgm:spPr/>
      <dgm:t>
        <a:bodyPr/>
        <a:lstStyle/>
        <a:p>
          <a:endParaRPr lang="en-US"/>
        </a:p>
      </dgm:t>
    </dgm:pt>
    <dgm:pt modelId="{9EFD4DE0-42BB-B440-8F85-5C5DF897EA60}" type="sibTrans" cxnId="{1243012B-595E-5B49-BF48-DC49FBF18C0B}">
      <dgm:prSet/>
      <dgm:spPr/>
      <dgm:t>
        <a:bodyPr/>
        <a:lstStyle/>
        <a:p>
          <a:endParaRPr lang="en-US"/>
        </a:p>
      </dgm:t>
    </dgm:pt>
    <dgm:pt modelId="{020961D3-204E-DE49-851B-CC508E6BA4E1}" type="pres">
      <dgm:prSet presAssocID="{C68F945C-7080-FE4C-A692-F86E5D278E1D}" presName="cycle" presStyleCnt="0">
        <dgm:presLayoutVars>
          <dgm:dir/>
          <dgm:resizeHandles val="exact"/>
        </dgm:presLayoutVars>
      </dgm:prSet>
      <dgm:spPr/>
    </dgm:pt>
    <dgm:pt modelId="{E0733A9B-1766-4847-A66E-24C8B08B0630}" type="pres">
      <dgm:prSet presAssocID="{E0983DBE-77B7-1E49-921E-31DF1F242352}" presName="dummy" presStyleCnt="0"/>
      <dgm:spPr/>
    </dgm:pt>
    <dgm:pt modelId="{61E5C69B-5D5D-C84F-B6F2-DEC53C512F30}" type="pres">
      <dgm:prSet presAssocID="{E0983DBE-77B7-1E49-921E-31DF1F242352}" presName="node" presStyleLbl="revTx" presStyleIdx="0" presStyleCnt="5">
        <dgm:presLayoutVars>
          <dgm:bulletEnabled val="1"/>
        </dgm:presLayoutVars>
      </dgm:prSet>
      <dgm:spPr/>
    </dgm:pt>
    <dgm:pt modelId="{2F1C4497-3F07-E840-A744-7CF5C9F646C2}" type="pres">
      <dgm:prSet presAssocID="{E0ACFC7C-2843-7542-B9D9-4539FCE761E1}" presName="sibTrans" presStyleLbl="node1" presStyleIdx="0" presStyleCnt="5"/>
      <dgm:spPr/>
    </dgm:pt>
    <dgm:pt modelId="{D1AFDBAB-0797-7C46-9068-635E9CD7B61C}" type="pres">
      <dgm:prSet presAssocID="{966BC039-A95C-734B-8FA4-1792D74344F2}" presName="dummy" presStyleCnt="0"/>
      <dgm:spPr/>
    </dgm:pt>
    <dgm:pt modelId="{7EA9FABC-9ADF-994E-98B3-4B37FD10DB2E}" type="pres">
      <dgm:prSet presAssocID="{966BC039-A95C-734B-8FA4-1792D74344F2}" presName="node" presStyleLbl="revTx" presStyleIdx="1" presStyleCnt="5">
        <dgm:presLayoutVars>
          <dgm:bulletEnabled val="1"/>
        </dgm:presLayoutVars>
      </dgm:prSet>
      <dgm:spPr/>
    </dgm:pt>
    <dgm:pt modelId="{28DFFFBF-A4AE-4C40-BA8B-16103C37D443}" type="pres">
      <dgm:prSet presAssocID="{A6F0FF9B-AD5E-6440-A73A-AB022C6CE069}" presName="sibTrans" presStyleLbl="node1" presStyleIdx="1" presStyleCnt="5"/>
      <dgm:spPr/>
    </dgm:pt>
    <dgm:pt modelId="{BFA9D1D0-02E9-7444-88A0-FDC2C56BFCB6}" type="pres">
      <dgm:prSet presAssocID="{20A71A96-61BA-A440-A89D-E6344F851BDA}" presName="dummy" presStyleCnt="0"/>
      <dgm:spPr/>
    </dgm:pt>
    <dgm:pt modelId="{BF5401A0-4010-6E4A-9250-C701A6C5E9B9}" type="pres">
      <dgm:prSet presAssocID="{20A71A96-61BA-A440-A89D-E6344F851BDA}" presName="node" presStyleLbl="revTx" presStyleIdx="2" presStyleCnt="5">
        <dgm:presLayoutVars>
          <dgm:bulletEnabled val="1"/>
        </dgm:presLayoutVars>
      </dgm:prSet>
      <dgm:spPr/>
    </dgm:pt>
    <dgm:pt modelId="{A060029F-1368-E24E-8B1A-DE6CD2C5792A}" type="pres">
      <dgm:prSet presAssocID="{847A42BA-402A-4949-B69E-CB6B149DCE83}" presName="sibTrans" presStyleLbl="node1" presStyleIdx="2" presStyleCnt="5"/>
      <dgm:spPr/>
    </dgm:pt>
    <dgm:pt modelId="{E4E76D65-7D22-CB44-BF44-7B62FF9CD5D7}" type="pres">
      <dgm:prSet presAssocID="{13E9B61C-2090-4C40-AE08-43E044416A6F}" presName="dummy" presStyleCnt="0"/>
      <dgm:spPr/>
    </dgm:pt>
    <dgm:pt modelId="{CBBC656E-96F8-B74A-8300-FB308E00E5B4}" type="pres">
      <dgm:prSet presAssocID="{13E9B61C-2090-4C40-AE08-43E044416A6F}" presName="node" presStyleLbl="revTx" presStyleIdx="3" presStyleCnt="5">
        <dgm:presLayoutVars>
          <dgm:bulletEnabled val="1"/>
        </dgm:presLayoutVars>
      </dgm:prSet>
      <dgm:spPr/>
    </dgm:pt>
    <dgm:pt modelId="{0A33E6BA-EDDF-E546-99AA-7118991A7CE8}" type="pres">
      <dgm:prSet presAssocID="{53126AD0-B49E-AE43-BA6A-0775E7408F3A}" presName="sibTrans" presStyleLbl="node1" presStyleIdx="3" presStyleCnt="5"/>
      <dgm:spPr/>
    </dgm:pt>
    <dgm:pt modelId="{CC86599D-E71A-9047-986C-0A71E0F8667C}" type="pres">
      <dgm:prSet presAssocID="{3718CA9D-8A27-FA4B-B515-BAD9FAE258FE}" presName="dummy" presStyleCnt="0"/>
      <dgm:spPr/>
    </dgm:pt>
    <dgm:pt modelId="{1B051BBD-4D59-E247-8AE7-FECBE56CEBDC}" type="pres">
      <dgm:prSet presAssocID="{3718CA9D-8A27-FA4B-B515-BAD9FAE258FE}" presName="node" presStyleLbl="revTx" presStyleIdx="4" presStyleCnt="5">
        <dgm:presLayoutVars>
          <dgm:bulletEnabled val="1"/>
        </dgm:presLayoutVars>
      </dgm:prSet>
      <dgm:spPr/>
    </dgm:pt>
    <dgm:pt modelId="{ED068D1E-88EF-6741-8C1E-E6809EC8FAEA}" type="pres">
      <dgm:prSet presAssocID="{9EFD4DE0-42BB-B440-8F85-5C5DF897EA60}" presName="sibTrans" presStyleLbl="node1" presStyleIdx="4" presStyleCnt="5"/>
      <dgm:spPr/>
    </dgm:pt>
  </dgm:ptLst>
  <dgm:cxnLst>
    <dgm:cxn modelId="{6034F50E-5187-5E42-BA6A-AE6C2B5EE85B}" srcId="{C68F945C-7080-FE4C-A692-F86E5D278E1D}" destId="{E0983DBE-77B7-1E49-921E-31DF1F242352}" srcOrd="0" destOrd="0" parTransId="{BEDF8827-921E-8947-B5C1-A9A7FDEF14DE}" sibTransId="{E0ACFC7C-2843-7542-B9D9-4539FCE761E1}"/>
    <dgm:cxn modelId="{1BFB101D-E08F-364D-8606-2D596D7DB5E9}" type="presOf" srcId="{3718CA9D-8A27-FA4B-B515-BAD9FAE258FE}" destId="{1B051BBD-4D59-E247-8AE7-FECBE56CEBDC}" srcOrd="0" destOrd="0" presId="urn:microsoft.com/office/officeart/2005/8/layout/cycle1"/>
    <dgm:cxn modelId="{41D97C1F-D14C-624F-B11D-15A7D2577DEE}" type="presOf" srcId="{53126AD0-B49E-AE43-BA6A-0775E7408F3A}" destId="{0A33E6BA-EDDF-E546-99AA-7118991A7CE8}" srcOrd="0" destOrd="0" presId="urn:microsoft.com/office/officeart/2005/8/layout/cycle1"/>
    <dgm:cxn modelId="{6B8CAE23-EA3D-F843-B990-D292382636D8}" type="presOf" srcId="{966BC039-A95C-734B-8FA4-1792D74344F2}" destId="{7EA9FABC-9ADF-994E-98B3-4B37FD10DB2E}" srcOrd="0" destOrd="0" presId="urn:microsoft.com/office/officeart/2005/8/layout/cycle1"/>
    <dgm:cxn modelId="{1243012B-595E-5B49-BF48-DC49FBF18C0B}" srcId="{C68F945C-7080-FE4C-A692-F86E5D278E1D}" destId="{3718CA9D-8A27-FA4B-B515-BAD9FAE258FE}" srcOrd="4" destOrd="0" parTransId="{4D5656D7-1BB0-5843-A187-E66137A5744A}" sibTransId="{9EFD4DE0-42BB-B440-8F85-5C5DF897EA60}"/>
    <dgm:cxn modelId="{43F32549-1DB4-3242-B8B9-C3F7C294BF11}" type="presOf" srcId="{C68F945C-7080-FE4C-A692-F86E5D278E1D}" destId="{020961D3-204E-DE49-851B-CC508E6BA4E1}" srcOrd="0" destOrd="0" presId="urn:microsoft.com/office/officeart/2005/8/layout/cycle1"/>
    <dgm:cxn modelId="{C6352A5E-6C0B-7843-9C8B-0B91B6B7BD98}" type="presOf" srcId="{847A42BA-402A-4949-B69E-CB6B149DCE83}" destId="{A060029F-1368-E24E-8B1A-DE6CD2C5792A}" srcOrd="0" destOrd="0" presId="urn:microsoft.com/office/officeart/2005/8/layout/cycle1"/>
    <dgm:cxn modelId="{4F178565-929A-F64B-B9D7-F181E8FE4744}" type="presOf" srcId="{9EFD4DE0-42BB-B440-8F85-5C5DF897EA60}" destId="{ED068D1E-88EF-6741-8C1E-E6809EC8FAEA}" srcOrd="0" destOrd="0" presId="urn:microsoft.com/office/officeart/2005/8/layout/cycle1"/>
    <dgm:cxn modelId="{63F81E89-5B33-6947-B7E0-3BA664599B6F}" type="presOf" srcId="{20A71A96-61BA-A440-A89D-E6344F851BDA}" destId="{BF5401A0-4010-6E4A-9250-C701A6C5E9B9}" srcOrd="0" destOrd="0" presId="urn:microsoft.com/office/officeart/2005/8/layout/cycle1"/>
    <dgm:cxn modelId="{E0E8E58D-4134-CB48-8C9A-A552F6AA8F17}" type="presOf" srcId="{A6F0FF9B-AD5E-6440-A73A-AB022C6CE069}" destId="{28DFFFBF-A4AE-4C40-BA8B-16103C37D443}" srcOrd="0" destOrd="0" presId="urn:microsoft.com/office/officeart/2005/8/layout/cycle1"/>
    <dgm:cxn modelId="{FE89EEA1-D749-2D4C-BC0B-E19A16631B3C}" srcId="{C68F945C-7080-FE4C-A692-F86E5D278E1D}" destId="{966BC039-A95C-734B-8FA4-1792D74344F2}" srcOrd="1" destOrd="0" parTransId="{F6801A3F-54B9-D14F-998F-8DB68EC90767}" sibTransId="{A6F0FF9B-AD5E-6440-A73A-AB022C6CE069}"/>
    <dgm:cxn modelId="{839040AA-CF13-D04D-821F-E5C3E2CD83A5}" srcId="{C68F945C-7080-FE4C-A692-F86E5D278E1D}" destId="{13E9B61C-2090-4C40-AE08-43E044416A6F}" srcOrd="3" destOrd="0" parTransId="{02A5B134-4DB8-2841-AEB6-A1BBA4A16E14}" sibTransId="{53126AD0-B49E-AE43-BA6A-0775E7408F3A}"/>
    <dgm:cxn modelId="{9907B5AF-0DEC-B945-A941-E5720D1E6245}" type="presOf" srcId="{E0983DBE-77B7-1E49-921E-31DF1F242352}" destId="{61E5C69B-5D5D-C84F-B6F2-DEC53C512F30}" srcOrd="0" destOrd="0" presId="urn:microsoft.com/office/officeart/2005/8/layout/cycle1"/>
    <dgm:cxn modelId="{0198DBB1-3672-E64E-9562-CD34BD5AD156}" srcId="{C68F945C-7080-FE4C-A692-F86E5D278E1D}" destId="{20A71A96-61BA-A440-A89D-E6344F851BDA}" srcOrd="2" destOrd="0" parTransId="{1C38EDD2-E3FC-E146-94B8-3251EADFD376}" sibTransId="{847A42BA-402A-4949-B69E-CB6B149DCE83}"/>
    <dgm:cxn modelId="{A97122B8-6BDE-534B-A756-38FD6BCF38EA}" type="presOf" srcId="{13E9B61C-2090-4C40-AE08-43E044416A6F}" destId="{CBBC656E-96F8-B74A-8300-FB308E00E5B4}" srcOrd="0" destOrd="0" presId="urn:microsoft.com/office/officeart/2005/8/layout/cycle1"/>
    <dgm:cxn modelId="{5B111DDF-4C8E-144B-BD47-8987B5BA0D9E}" type="presOf" srcId="{E0ACFC7C-2843-7542-B9D9-4539FCE761E1}" destId="{2F1C4497-3F07-E840-A744-7CF5C9F646C2}" srcOrd="0" destOrd="0" presId="urn:microsoft.com/office/officeart/2005/8/layout/cycle1"/>
    <dgm:cxn modelId="{00C38319-A33A-F24D-AC9E-8ECAD14E767C}" type="presParOf" srcId="{020961D3-204E-DE49-851B-CC508E6BA4E1}" destId="{E0733A9B-1766-4847-A66E-24C8B08B0630}" srcOrd="0" destOrd="0" presId="urn:microsoft.com/office/officeart/2005/8/layout/cycle1"/>
    <dgm:cxn modelId="{AC360B40-657A-F442-898F-2BB3BEBD3A28}" type="presParOf" srcId="{020961D3-204E-DE49-851B-CC508E6BA4E1}" destId="{61E5C69B-5D5D-C84F-B6F2-DEC53C512F30}" srcOrd="1" destOrd="0" presId="urn:microsoft.com/office/officeart/2005/8/layout/cycle1"/>
    <dgm:cxn modelId="{78CFFF3A-8C35-A442-876E-8D8412D8F5FB}" type="presParOf" srcId="{020961D3-204E-DE49-851B-CC508E6BA4E1}" destId="{2F1C4497-3F07-E840-A744-7CF5C9F646C2}" srcOrd="2" destOrd="0" presId="urn:microsoft.com/office/officeart/2005/8/layout/cycle1"/>
    <dgm:cxn modelId="{AC0E8F84-88C0-0640-8758-7D87745D8FCA}" type="presParOf" srcId="{020961D3-204E-DE49-851B-CC508E6BA4E1}" destId="{D1AFDBAB-0797-7C46-9068-635E9CD7B61C}" srcOrd="3" destOrd="0" presId="urn:microsoft.com/office/officeart/2005/8/layout/cycle1"/>
    <dgm:cxn modelId="{B4432F1F-DF4E-0143-B78B-CAEF0AD4918F}" type="presParOf" srcId="{020961D3-204E-DE49-851B-CC508E6BA4E1}" destId="{7EA9FABC-9ADF-994E-98B3-4B37FD10DB2E}" srcOrd="4" destOrd="0" presId="urn:microsoft.com/office/officeart/2005/8/layout/cycle1"/>
    <dgm:cxn modelId="{24F4B105-94D7-1D44-897E-99D67F10AA8C}" type="presParOf" srcId="{020961D3-204E-DE49-851B-CC508E6BA4E1}" destId="{28DFFFBF-A4AE-4C40-BA8B-16103C37D443}" srcOrd="5" destOrd="0" presId="urn:microsoft.com/office/officeart/2005/8/layout/cycle1"/>
    <dgm:cxn modelId="{A00274E8-8F37-AB46-BF9A-DE76152D9A12}" type="presParOf" srcId="{020961D3-204E-DE49-851B-CC508E6BA4E1}" destId="{BFA9D1D0-02E9-7444-88A0-FDC2C56BFCB6}" srcOrd="6" destOrd="0" presId="urn:microsoft.com/office/officeart/2005/8/layout/cycle1"/>
    <dgm:cxn modelId="{8929D25B-50D5-454E-BB2F-D1FF2CBC08FA}" type="presParOf" srcId="{020961D3-204E-DE49-851B-CC508E6BA4E1}" destId="{BF5401A0-4010-6E4A-9250-C701A6C5E9B9}" srcOrd="7" destOrd="0" presId="urn:microsoft.com/office/officeart/2005/8/layout/cycle1"/>
    <dgm:cxn modelId="{B489B73E-60BC-0644-9F57-C0BA33A652CD}" type="presParOf" srcId="{020961D3-204E-DE49-851B-CC508E6BA4E1}" destId="{A060029F-1368-E24E-8B1A-DE6CD2C5792A}" srcOrd="8" destOrd="0" presId="urn:microsoft.com/office/officeart/2005/8/layout/cycle1"/>
    <dgm:cxn modelId="{60C70EBB-1FA9-574B-8F21-C500A49BDBC0}" type="presParOf" srcId="{020961D3-204E-DE49-851B-CC508E6BA4E1}" destId="{E4E76D65-7D22-CB44-BF44-7B62FF9CD5D7}" srcOrd="9" destOrd="0" presId="urn:microsoft.com/office/officeart/2005/8/layout/cycle1"/>
    <dgm:cxn modelId="{C5BB8DD7-7085-B14D-84DB-D80360D158B4}" type="presParOf" srcId="{020961D3-204E-DE49-851B-CC508E6BA4E1}" destId="{CBBC656E-96F8-B74A-8300-FB308E00E5B4}" srcOrd="10" destOrd="0" presId="urn:microsoft.com/office/officeart/2005/8/layout/cycle1"/>
    <dgm:cxn modelId="{502ADA5C-C88F-7A40-A48D-DD08B7963A68}" type="presParOf" srcId="{020961D3-204E-DE49-851B-CC508E6BA4E1}" destId="{0A33E6BA-EDDF-E546-99AA-7118991A7CE8}" srcOrd="11" destOrd="0" presId="urn:microsoft.com/office/officeart/2005/8/layout/cycle1"/>
    <dgm:cxn modelId="{D8308B6A-FE79-6646-BA96-885A5CA1E170}" type="presParOf" srcId="{020961D3-204E-DE49-851B-CC508E6BA4E1}" destId="{CC86599D-E71A-9047-986C-0A71E0F8667C}" srcOrd="12" destOrd="0" presId="urn:microsoft.com/office/officeart/2005/8/layout/cycle1"/>
    <dgm:cxn modelId="{F5B46CBD-BE52-6A43-8A80-2E2A49B09271}" type="presParOf" srcId="{020961D3-204E-DE49-851B-CC508E6BA4E1}" destId="{1B051BBD-4D59-E247-8AE7-FECBE56CEBDC}" srcOrd="13" destOrd="0" presId="urn:microsoft.com/office/officeart/2005/8/layout/cycle1"/>
    <dgm:cxn modelId="{826AE416-2EE7-674B-8093-20FB8AFCE746}" type="presParOf" srcId="{020961D3-204E-DE49-851B-CC508E6BA4E1}" destId="{ED068D1E-88EF-6741-8C1E-E6809EC8FAE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5C69B-5D5D-C84F-B6F2-DEC53C512F30}">
      <dsp:nvSpPr>
        <dsp:cNvPr id="0" name=""/>
        <dsp:cNvSpPr/>
      </dsp:nvSpPr>
      <dsp:spPr>
        <a:xfrm>
          <a:off x="4704665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Position Brief</a:t>
          </a:r>
        </a:p>
      </dsp:txBody>
      <dsp:txXfrm>
        <a:off x="4704665" y="39140"/>
        <a:ext cx="1341437" cy="1341437"/>
      </dsp:txXfrm>
    </dsp:sp>
    <dsp:sp modelId="{2F1C4497-3F07-E840-A744-7CF5C9F646C2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9FABC-9ADF-994E-98B3-4B37FD10DB2E}">
      <dsp:nvSpPr>
        <dsp:cNvPr id="0" name=""/>
        <dsp:cNvSpPr/>
      </dsp:nvSpPr>
      <dsp:spPr>
        <a:xfrm>
          <a:off x="5515145" y="253354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Your Hospital </a:t>
          </a:r>
        </a:p>
      </dsp:txBody>
      <dsp:txXfrm>
        <a:off x="5515145" y="2533541"/>
        <a:ext cx="1341437" cy="1341437"/>
      </dsp:txXfrm>
    </dsp:sp>
    <dsp:sp modelId="{28DFFFBF-A4AE-4C40-BA8B-16103C37D443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401A0-4010-6E4A-9250-C701A6C5E9B9}">
      <dsp:nvSpPr>
        <dsp:cNvPr id="0" name=""/>
        <dsp:cNvSpPr/>
      </dsp:nvSpPr>
      <dsp:spPr>
        <a:xfrm>
          <a:off x="3393281" y="4075166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Speak to the talent pool</a:t>
          </a:r>
        </a:p>
      </dsp:txBody>
      <dsp:txXfrm>
        <a:off x="3393281" y="4075166"/>
        <a:ext cx="1341437" cy="1341437"/>
      </dsp:txXfrm>
    </dsp:sp>
    <dsp:sp modelId="{A060029F-1368-E24E-8B1A-DE6CD2C5792A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C656E-96F8-B74A-8300-FB308E00E5B4}">
      <dsp:nvSpPr>
        <dsp:cNvPr id="0" name=""/>
        <dsp:cNvSpPr/>
      </dsp:nvSpPr>
      <dsp:spPr>
        <a:xfrm>
          <a:off x="1271416" y="2533541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Show them greatest</a:t>
          </a:r>
        </a:p>
      </dsp:txBody>
      <dsp:txXfrm>
        <a:off x="1271416" y="2533541"/>
        <a:ext cx="1341437" cy="1341437"/>
      </dsp:txXfrm>
    </dsp:sp>
    <dsp:sp modelId="{0A33E6BA-EDDF-E546-99AA-7118991A7CE8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51BBD-4D59-E247-8AE7-FECBE56CEBDC}">
      <dsp:nvSpPr>
        <dsp:cNvPr id="0" name=""/>
        <dsp:cNvSpPr/>
      </dsp:nvSpPr>
      <dsp:spPr>
        <a:xfrm>
          <a:off x="2081896" y="39140"/>
          <a:ext cx="1341437" cy="13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Call to Action</a:t>
          </a:r>
        </a:p>
      </dsp:txBody>
      <dsp:txXfrm>
        <a:off x="2081896" y="39140"/>
        <a:ext cx="1341437" cy="1341437"/>
      </dsp:txXfrm>
    </dsp:sp>
    <dsp:sp modelId="{ED068D1E-88EF-6741-8C1E-E6809EC8FAEA}">
      <dsp:nvSpPr>
        <dsp:cNvPr id="0" name=""/>
        <dsp:cNvSpPr/>
      </dsp:nvSpPr>
      <dsp:spPr>
        <a:xfrm>
          <a:off x="1549560" y="385"/>
          <a:ext cx="5028878" cy="502887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4C2D0-7F17-424F-B211-01D168F6E434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4247-60BE-C64A-905E-7AA44E935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4247-60BE-C64A-905E-7AA44E9350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04247-60BE-C64A-905E-7AA44E9350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6C14-BD78-5B45-88B4-25B5E5957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A7B24-FBC4-0C49-BA96-A52963E3D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73079-FCC0-534F-ABAA-CB985E14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3EFBD-E338-F746-966E-9012CF47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CC27-514F-C443-90BB-00CFB0BB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6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E2A8-3809-F743-A746-5DF3E860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5EB5C-EED7-8B49-A591-3F0D751C4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52A1-A437-1E4A-A690-E33E478D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42C47-BCF5-0B4A-9D91-A331C76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EB8C3-9448-CE4D-9FDE-2BD3E8C2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2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37E27-E4AF-6D44-B296-5516C2019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13695-6E8A-1345-8604-61ABC21A2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DCA29-2469-504E-B67E-B0E67AD6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8922-4137-1E4E-8D82-F1FC3947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2C4C7-1355-6B44-A21D-C00CB744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4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5EA0-F4FE-F04F-B3FE-E818FBBB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25292-7221-1040-AA60-90992A46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962B6-43D5-C84F-89F3-502E2192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6286-30AE-5C4E-9F74-BB5C2779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3D93-A239-8C41-96D0-174B3398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2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A625-6951-4047-A178-E6EF16EB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03EDB-6108-D148-8C3E-C7521E402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8930E-C666-4B45-8596-FBB3EB49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C3A16-7CDB-3B40-A507-00D8C7DE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56844-D048-0E43-9916-C54CFC3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5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54E8-D408-6542-A151-50FF227C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87265-4F79-8647-A159-84FBABAF3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C062F-CB32-AF4F-8443-F40FF86B2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0848E-575B-CD45-A1BF-A2F6997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E157F-628E-FF43-AFAF-08F662BB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38AA6-2F0D-9444-9513-31844205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3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105C7-48F5-E84A-9F25-09141306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4FD32-CB68-0A46-B4E2-D1280D7F5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ED1F5-2C7B-AF40-9855-EB1BF77F8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42F3D9-69C8-2D47-9871-6A24A3063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6950F-6750-4649-A2A9-069C2F054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C929B-6009-7B45-9C63-0AA05BEE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E1B65-28FE-3A4E-BD41-0E47AC84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68A8E-0801-EA4D-B49B-2551293A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67FF-AC36-2E49-B968-E889DFA3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FC1FD-F755-394A-8BF8-0BC642AFA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05A7D-7673-7B43-B80F-86B420F29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36DC9-23D7-4A46-BCB2-1A5DA7EA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8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3959A-AFD0-B942-939C-F1AE2138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59525-AC98-9D4B-B227-4111AD0E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0BC7-7E17-584A-A857-0276E961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6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EF281-DC57-D347-AAF8-DB102809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6E969-0E63-A54F-972C-99015D38F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2B687-6774-114A-8237-5B3A3F470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B7BB-F52E-FA44-93A4-8A976424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171F8-DCDE-D447-87E9-01AD45C0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6502F-CFFA-F447-813C-978BB28B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5E8B-D420-844E-AE80-32B683F3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F4F65-ADDF-3F43-9088-FAEA2115D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7F447-E13C-1846-9A7D-DE6803DFA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DC058-0BBB-104D-83E5-4DCDD2EB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780B5-EBF4-5D42-86EB-D1BD446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DFAB-F15E-8743-98F7-4FC3D215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5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74E35-0BAC-F84A-8451-4BCBBAB8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4A346-4022-5E44-8666-B8ABCF7E6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39E9-C18E-D24A-AE5C-AEBBE5BDA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4CF69-DF54-8D43-AD6F-7F6C336DFF3B}" type="datetimeFigureOut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B3A09-C9A2-FF4F-A062-0FA04E34B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08582-90FC-6143-B4DA-A193138C7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F7606-8D7F-D446-B59E-FE9F657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4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youtu.be/6UUAQcLn_4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" TargetMode="External"/><Relationship Id="rId2" Type="http://schemas.openxmlformats.org/officeDocument/2006/relationships/hyperlink" Target="https://youtub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stia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xBWaXpZD7M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backlinko.com/how-to-rank-youtube-video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FXL" TargetMode="External"/><Relationship Id="rId2" Type="http://schemas.openxmlformats.org/officeDocument/2006/relationships/hyperlink" Target="https://www.linkedin.com/in/lica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-bhjTWBVt4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ffi1TgM2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WaJ7_62MQ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7DA8-1018-AE4A-B771-34E80F94E4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Using Video to Source</a:t>
            </a:r>
            <a:br>
              <a:rPr lang="en-US" dirty="0"/>
            </a:br>
            <a:r>
              <a:rPr lang="en-US" dirty="0"/>
              <a:t>Candidates and Increase</a:t>
            </a:r>
            <a:br>
              <a:rPr lang="en-US" dirty="0"/>
            </a:br>
            <a:r>
              <a:rPr lang="en-US" dirty="0"/>
              <a:t>SEO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BBD72-FBBA-3F4D-92E9-D8DCD1B219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Thomas F.X. Licari </a:t>
            </a:r>
          </a:p>
          <a:p>
            <a:r>
              <a:rPr lang="en-US" dirty="0"/>
              <a:t>HonorHealth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2C9A9-303E-EF45-8229-181B83588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5900"/>
            <a:ext cx="49530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C94B28-B371-CD49-B4A8-8E0F2480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33" y="5257800"/>
            <a:ext cx="49530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66B80-B31C-9846-91FC-EC00B1AC45C7}"/>
              </a:ext>
            </a:extLst>
          </p:cNvPr>
          <p:cNvSpPr txBox="1"/>
          <p:nvPr/>
        </p:nvSpPr>
        <p:spPr>
          <a:xfrm>
            <a:off x="4953000" y="4541177"/>
            <a:ext cx="282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Thursday July 12</a:t>
            </a:r>
            <a:r>
              <a:rPr lang="en-US" baseline="30000" dirty="0"/>
              <a:t>th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75827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20DA-9C97-1A40-B5CD-71BC7E70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can start making video’s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8C70-756D-AB49-9D81-9521E230E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Keep top of Mind.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We need to build a running list:</a:t>
            </a:r>
          </a:p>
          <a:p>
            <a:r>
              <a:rPr lang="en-US" dirty="0"/>
              <a:t>SEO </a:t>
            </a:r>
          </a:p>
          <a:p>
            <a:r>
              <a:rPr lang="en-US" dirty="0"/>
              <a:t>Tags </a:t>
            </a:r>
          </a:p>
          <a:p>
            <a:r>
              <a:rPr lang="en-US" dirty="0"/>
              <a:t>Titles </a:t>
            </a:r>
          </a:p>
          <a:p>
            <a:r>
              <a:rPr lang="en-US" dirty="0"/>
              <a:t>Top of Mind </a:t>
            </a:r>
          </a:p>
          <a:p>
            <a:r>
              <a:rPr lang="en-US" dirty="0"/>
              <a:t>Running lists while creating developing </a:t>
            </a:r>
          </a:p>
        </p:txBody>
      </p:sp>
    </p:spTree>
    <p:extLst>
      <p:ext uri="{BB962C8B-B14F-4D97-AF65-F5344CB8AC3E}">
        <p14:creationId xmlns:p14="http://schemas.microsoft.com/office/powerpoint/2010/main" val="148879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5585A-2643-7440-A4ED-220441955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 optimization (SEO; Tagging, Titling)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A66FF-D9C3-9648-89DC-036137A51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process of affecting the online visibility of a website or a web page in a web search engine's unpaid results—often referred to as "natural", "organic", or "earned" results. In general, the earlier (or higher ranked on the search results page), and more frequently a website appears in the search results list, the more visitors it will receive from the search engine's users; these visitors can then be converted into customers.</a:t>
            </a:r>
          </a:p>
          <a:p>
            <a:r>
              <a:rPr lang="en-US" dirty="0"/>
              <a:t>SEO may target different kinds of search, including image search, video search, academic search, news search, and industry-specific vertical search engines. SEO differs from local search engine optimization in that the latter is focused on optimizing a business' online presence so that its web pages will be displayed by search engines when a user enters a local search for its products or services. The former instead is more focused on national or international searches.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0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0B25-1321-8C46-B22E-A7F52E5C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all get on the same page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FCAE72-4296-0944-907E-F4063B849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2695"/>
            <a:ext cx="669436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4E638C-219C-6C48-89F4-6D94893600E6}"/>
              </a:ext>
            </a:extLst>
          </p:cNvPr>
          <p:cNvSpPr txBox="1"/>
          <p:nvPr/>
        </p:nvSpPr>
        <p:spPr>
          <a:xfrm>
            <a:off x="8038071" y="4552039"/>
            <a:ext cx="312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Thoughts to consider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74C3B-9EA2-8741-ACA9-BA34B2EC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42" y="1690688"/>
            <a:ext cx="1680518" cy="2745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C82474-8FBB-2F4F-BB39-946E37985FB3}"/>
              </a:ext>
            </a:extLst>
          </p:cNvPr>
          <p:cNvSpPr txBox="1"/>
          <p:nvPr/>
        </p:nvSpPr>
        <p:spPr>
          <a:xfrm>
            <a:off x="8277082" y="5255090"/>
            <a:ext cx="288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Building a story board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0C219-6F81-4045-9C93-709717464F55}"/>
              </a:ext>
            </a:extLst>
          </p:cNvPr>
          <p:cNvSpPr txBox="1"/>
          <p:nvPr/>
        </p:nvSpPr>
        <p:spPr>
          <a:xfrm>
            <a:off x="8244750" y="5832868"/>
            <a:ext cx="371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Integrate your Recruitment Functions and Philosophy </a:t>
            </a:r>
          </a:p>
        </p:txBody>
      </p:sp>
    </p:spTree>
    <p:extLst>
      <p:ext uri="{BB962C8B-B14F-4D97-AF65-F5344CB8AC3E}">
        <p14:creationId xmlns:p14="http://schemas.microsoft.com/office/powerpoint/2010/main" val="253572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89F8-7A93-2149-B611-8A65DF44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a Tremendous Recruiter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52F3-DF04-2641-84F6-0D215CE2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2730" cy="474817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True Consultant </a:t>
            </a:r>
          </a:p>
          <a:p>
            <a:pPr lvl="1"/>
            <a:r>
              <a:rPr lang="en-US" dirty="0"/>
              <a:t>Example “Recruitment intake discussion” </a:t>
            </a:r>
          </a:p>
          <a:p>
            <a:r>
              <a:rPr lang="en-US" dirty="0"/>
              <a:t>Develop position descriptions  (this is part of your storyboard)</a:t>
            </a:r>
          </a:p>
          <a:p>
            <a:r>
              <a:rPr lang="en-US" dirty="0"/>
              <a:t>Integrate with existing hospital brand recognition campaigns </a:t>
            </a:r>
          </a:p>
          <a:p>
            <a:r>
              <a:rPr lang="en-US" dirty="0"/>
              <a:t>Understand talent pool </a:t>
            </a:r>
          </a:p>
          <a:p>
            <a:r>
              <a:rPr lang="en-US" dirty="0"/>
              <a:t>Research and know your competitors move in the space</a:t>
            </a:r>
          </a:p>
          <a:p>
            <a:r>
              <a:rPr lang="en-US" dirty="0"/>
              <a:t>Design sourcing marketing strategies that are different </a:t>
            </a:r>
          </a:p>
          <a:p>
            <a:r>
              <a:rPr lang="en-US" dirty="0"/>
              <a:t>Select your message </a:t>
            </a:r>
          </a:p>
          <a:p>
            <a:r>
              <a:rPr lang="en-US" dirty="0"/>
              <a:t>Direct market to both active and passive candidates </a:t>
            </a:r>
          </a:p>
          <a:p>
            <a:r>
              <a:rPr lang="en-US" dirty="0"/>
              <a:t>Sell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DC7F7-478D-474B-94BA-68F1E14F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18" y="2737623"/>
            <a:ext cx="3564782" cy="32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57A8-842D-BD4A-B728-1C9283B6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F109-9B38-404C-9FCF-A71F707E1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Brand Recruiter within line(s) of business </a:t>
            </a:r>
          </a:p>
          <a:p>
            <a:r>
              <a:rPr lang="en-US" dirty="0"/>
              <a:t>Get back to everyone (Good, Bad, Indifferent)   </a:t>
            </a:r>
          </a:p>
          <a:p>
            <a:pPr lvl="1"/>
            <a:r>
              <a:rPr lang="en-US" b="1" dirty="0"/>
              <a:t>Recruiter tip</a:t>
            </a:r>
            <a:r>
              <a:rPr lang="en-US" dirty="0"/>
              <a:t>; you can develop message templates that don’t seem canned. </a:t>
            </a:r>
          </a:p>
          <a:p>
            <a:r>
              <a:rPr lang="en-US" dirty="0"/>
              <a:t>Social Media with a purpose </a:t>
            </a:r>
          </a:p>
          <a:p>
            <a:pPr lvl="1"/>
            <a:r>
              <a:rPr lang="en-US" dirty="0"/>
              <a:t>Direct your messages and videos to your audience </a:t>
            </a:r>
          </a:p>
          <a:p>
            <a:pPr lvl="1"/>
            <a:r>
              <a:rPr lang="en-US" dirty="0"/>
              <a:t>Targeted messages, using #hashtags and other discovery methods </a:t>
            </a:r>
          </a:p>
          <a:p>
            <a:r>
              <a:rPr lang="en-US" dirty="0"/>
              <a:t>Video messages must tell a story and convey a message.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90408-8458-EF49-BC08-CE732170AEFE}"/>
              </a:ext>
            </a:extLst>
          </p:cNvPr>
          <p:cNvSpPr txBox="1"/>
          <p:nvPr/>
        </p:nvSpPr>
        <p:spPr>
          <a:xfrm>
            <a:off x="1650557" y="5170033"/>
            <a:ext cx="35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Recruiter tip; </a:t>
            </a:r>
            <a:r>
              <a:rPr lang="en-US" dirty="0"/>
              <a:t>Keep them short!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BA280-299D-C548-ADB5-242096876DF1}"/>
              </a:ext>
            </a:extLst>
          </p:cNvPr>
          <p:cNvSpPr txBox="1"/>
          <p:nvPr/>
        </p:nvSpPr>
        <p:spPr>
          <a:xfrm>
            <a:off x="1650557" y="5673498"/>
            <a:ext cx="272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Always be brief and selling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804A4-C0D3-4B4D-908A-C24FAAB66E9B}"/>
              </a:ext>
            </a:extLst>
          </p:cNvPr>
          <p:cNvSpPr txBox="1"/>
          <p:nvPr/>
        </p:nvSpPr>
        <p:spPr>
          <a:xfrm>
            <a:off x="1650557" y="6186113"/>
            <a:ext cx="6262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Making certain to cover the details and end with a call to 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C5B7D-32CA-CB41-AE77-2E965BE0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812" y="5603604"/>
            <a:ext cx="3861188" cy="12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3D35-3946-4847-B4A0-BEA95BDC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idea into a video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BDEA-C30A-7543-90D1-49006E089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035" y="3817666"/>
            <a:ext cx="1867930" cy="9175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Intake discussion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7A13E6-E7C2-1541-9014-89EF6D9654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144409"/>
              </p:ext>
            </p:extLst>
          </p:nvPr>
        </p:nvGraphicFramePr>
        <p:xfrm>
          <a:off x="1834292" y="15671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DE4C366-39F3-0349-92A7-71E19955C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5081" y="5205269"/>
            <a:ext cx="3432595" cy="1652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17EE4-6C67-C446-9235-CF7BE43EF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27" y="2836688"/>
            <a:ext cx="2879124" cy="1898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2A015-5571-5A44-9F8A-424E8DDD1296}"/>
              </a:ext>
            </a:extLst>
          </p:cNvPr>
          <p:cNvSpPr txBox="1"/>
          <p:nvPr/>
        </p:nvSpPr>
        <p:spPr>
          <a:xfrm>
            <a:off x="7898415" y="964713"/>
            <a:ext cx="28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Description Understanding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78479-F9AA-8646-BB15-27859F57BCD9}"/>
              </a:ext>
            </a:extLst>
          </p:cNvPr>
          <p:cNvSpPr txBox="1"/>
          <p:nvPr/>
        </p:nvSpPr>
        <p:spPr>
          <a:xfrm>
            <a:off x="9080338" y="3463951"/>
            <a:ext cx="2628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Marketing what is special maybe things you learned.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99AD9-18FB-7E48-B4AA-A1CA1040131D}"/>
              </a:ext>
            </a:extLst>
          </p:cNvPr>
          <p:cNvSpPr txBox="1"/>
          <p:nvPr/>
        </p:nvSpPr>
        <p:spPr>
          <a:xfrm>
            <a:off x="2722652" y="6205591"/>
            <a:ext cx="135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specific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D3622F-E15A-024F-8C78-87001CAC3DA0}"/>
              </a:ext>
            </a:extLst>
          </p:cNvPr>
          <p:cNvCxnSpPr>
            <a:cxnSpLocks/>
          </p:cNvCxnSpPr>
          <p:nvPr/>
        </p:nvCxnSpPr>
        <p:spPr>
          <a:xfrm flipV="1">
            <a:off x="7767262" y="1372927"/>
            <a:ext cx="595902" cy="496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A25D93-4333-254B-8E7E-41767B56833E}"/>
              </a:ext>
            </a:extLst>
          </p:cNvPr>
          <p:cNvCxnSpPr>
            <a:cxnSpLocks/>
          </p:cNvCxnSpPr>
          <p:nvPr/>
        </p:nvCxnSpPr>
        <p:spPr>
          <a:xfrm flipV="1">
            <a:off x="8776730" y="4425381"/>
            <a:ext cx="506460" cy="357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A9C7BF-9442-174F-8D2E-0505777AB1F7}"/>
              </a:ext>
            </a:extLst>
          </p:cNvPr>
          <p:cNvCxnSpPr>
            <a:cxnSpLocks/>
          </p:cNvCxnSpPr>
          <p:nvPr/>
        </p:nvCxnSpPr>
        <p:spPr>
          <a:xfrm>
            <a:off x="3996647" y="6462445"/>
            <a:ext cx="6986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8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CCC6-0906-464B-83A2-2C06B1D3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boxes of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513AB-878C-0E47-9E4B-500ADB09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384"/>
            <a:ext cx="8107017" cy="532614"/>
          </a:xfrm>
        </p:spPr>
        <p:txBody>
          <a:bodyPr>
            <a:normAutofit/>
          </a:bodyPr>
          <a:lstStyle/>
          <a:p>
            <a:r>
              <a:rPr lang="en-US" dirty="0"/>
              <a:t>Before we even get started with frame one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E50467-F9FF-D74F-BF2F-E8FF95A8F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54126"/>
              </p:ext>
            </p:extLst>
          </p:nvPr>
        </p:nvGraphicFramePr>
        <p:xfrm>
          <a:off x="3403158" y="2266253"/>
          <a:ext cx="5382370" cy="399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004">
                  <a:extLst>
                    <a:ext uri="{9D8B030D-6E8A-4147-A177-3AD203B41FA5}">
                      <a16:colId xmlns:a16="http://schemas.microsoft.com/office/drawing/2014/main" val="3145173816"/>
                    </a:ext>
                  </a:extLst>
                </a:gridCol>
                <a:gridCol w="1061366">
                  <a:extLst>
                    <a:ext uri="{9D8B030D-6E8A-4147-A177-3AD203B41FA5}">
                      <a16:colId xmlns:a16="http://schemas.microsoft.com/office/drawing/2014/main" val="4085296247"/>
                    </a:ext>
                  </a:extLst>
                </a:gridCol>
              </a:tblGrid>
              <a:tr h="499098">
                <a:tc>
                  <a:txBody>
                    <a:bodyPr/>
                    <a:lstStyle/>
                    <a:p>
                      <a:r>
                        <a:rPr lang="en-US" dirty="0"/>
                        <a:t>Let’s go make a video...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975954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r>
                        <a:rPr lang="en-US" dirty="0"/>
                        <a:t>SEO 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44636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Life 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92899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r>
                        <a:rPr lang="en-US" dirty="0"/>
                        <a:t>Philosophy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12624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Intake/Project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02077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Idea Story Board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86834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r>
                        <a:rPr lang="en-US" dirty="0"/>
                        <a:t>Well thought-out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447176"/>
                  </a:ext>
                </a:extLst>
              </a:tr>
              <a:tr h="499098">
                <a:tc>
                  <a:txBody>
                    <a:bodyPr/>
                    <a:lstStyle/>
                    <a:p>
                      <a:r>
                        <a:rPr lang="en-US" dirty="0"/>
                        <a:t>Vetted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495683"/>
                  </a:ext>
                </a:extLst>
              </a:tr>
            </a:tbl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A01CB84E-F286-7B45-BE48-5BB55906933C}"/>
              </a:ext>
            </a:extLst>
          </p:cNvPr>
          <p:cNvSpPr/>
          <p:nvPr/>
        </p:nvSpPr>
        <p:spPr>
          <a:xfrm>
            <a:off x="8014915" y="2872145"/>
            <a:ext cx="373712" cy="2940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5AAA6C4E-2FB7-3B4C-86B4-F3F6DACF5E18}"/>
              </a:ext>
            </a:extLst>
          </p:cNvPr>
          <p:cNvSpPr/>
          <p:nvPr/>
        </p:nvSpPr>
        <p:spPr>
          <a:xfrm>
            <a:off x="8014915" y="3386855"/>
            <a:ext cx="373712" cy="2940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F67C849-A4C9-F849-AA19-5EE74C4DA353}"/>
              </a:ext>
            </a:extLst>
          </p:cNvPr>
          <p:cNvSpPr/>
          <p:nvPr/>
        </p:nvSpPr>
        <p:spPr>
          <a:xfrm>
            <a:off x="8014915" y="3866551"/>
            <a:ext cx="373712" cy="2940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ED2C753B-6819-D048-B0C8-B9F4E0AF5C48}"/>
              </a:ext>
            </a:extLst>
          </p:cNvPr>
          <p:cNvSpPr/>
          <p:nvPr/>
        </p:nvSpPr>
        <p:spPr>
          <a:xfrm>
            <a:off x="8018891" y="4370980"/>
            <a:ext cx="373712" cy="2940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CCEA733B-BE6C-8A41-B960-69B01FBDDA4D}"/>
              </a:ext>
            </a:extLst>
          </p:cNvPr>
          <p:cNvSpPr/>
          <p:nvPr/>
        </p:nvSpPr>
        <p:spPr>
          <a:xfrm>
            <a:off x="8014915" y="4827205"/>
            <a:ext cx="373712" cy="294067"/>
          </a:xfrm>
          <a:prstGeom prst="star5">
            <a:avLst>
              <a:gd name="adj" fmla="val 16652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AD10485C-ACE9-E942-BC49-3E5F99DDD54E}"/>
              </a:ext>
            </a:extLst>
          </p:cNvPr>
          <p:cNvSpPr/>
          <p:nvPr/>
        </p:nvSpPr>
        <p:spPr>
          <a:xfrm>
            <a:off x="8010939" y="5351556"/>
            <a:ext cx="373712" cy="294067"/>
          </a:xfrm>
          <a:prstGeom prst="star5">
            <a:avLst>
              <a:gd name="adj" fmla="val 16652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6E448439-F8FA-B44A-ADE2-417BE32FB74F}"/>
              </a:ext>
            </a:extLst>
          </p:cNvPr>
          <p:cNvSpPr/>
          <p:nvPr/>
        </p:nvSpPr>
        <p:spPr>
          <a:xfrm>
            <a:off x="8010939" y="5860341"/>
            <a:ext cx="373712" cy="294067"/>
          </a:xfrm>
          <a:prstGeom prst="star5">
            <a:avLst>
              <a:gd name="adj" fmla="val 16652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8F74-F160-B545-8489-536A524A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Equipment List Needed To Start A Video Channel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78C93-7972-B14A-A2C3-6DDC00701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There are four different items which necessary to have before uploading your first video.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Clear well thought out and vetted idea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Microphone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 Camera, most of us have one in our pocket right now.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 Editing Software </a:t>
            </a:r>
          </a:p>
          <a:p>
            <a:pPr lvl="1"/>
            <a:r>
              <a:rPr lang="en-US" dirty="0"/>
              <a:t>iMovie for Apple Mac, iPhone, iPad</a:t>
            </a:r>
          </a:p>
          <a:p>
            <a:pPr lvl="1"/>
            <a:r>
              <a:rPr lang="en-US" dirty="0"/>
              <a:t>Windows Movie Maker for Windows</a:t>
            </a:r>
          </a:p>
          <a:p>
            <a:pPr lvl="1"/>
            <a:r>
              <a:rPr lang="en-US" dirty="0"/>
              <a:t>Samsung Galaxy Video Editor App</a:t>
            </a:r>
          </a:p>
          <a:p>
            <a:pPr lvl="1"/>
            <a:r>
              <a:rPr lang="en-US" dirty="0"/>
              <a:t>Android </a:t>
            </a:r>
            <a:r>
              <a:rPr lang="en-US" dirty="0" err="1"/>
              <a:t>Wondershare</a:t>
            </a:r>
            <a:r>
              <a:rPr lang="en-US" dirty="0"/>
              <a:t> </a:t>
            </a:r>
            <a:r>
              <a:rPr lang="en-US" dirty="0" err="1"/>
              <a:t>Filmora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AE586-9849-1C4C-8A16-49DD1597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600" y="1114425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34EA6-D3D3-E342-AEE7-BD03CF78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0" y="5073200"/>
            <a:ext cx="14224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009B2-5D5A-C14D-88D5-B509A8326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695" y="4933500"/>
            <a:ext cx="1701800" cy="170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4C4D8-6E2D-A744-8868-FA4E200F89B6}"/>
              </a:ext>
            </a:extLst>
          </p:cNvPr>
          <p:cNvSpPr txBox="1"/>
          <p:nvPr/>
        </p:nvSpPr>
        <p:spPr>
          <a:xfrm rot="19340883">
            <a:off x="9419350" y="4418582"/>
            <a:ext cx="133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about the Tripod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9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ED13-63E6-EB40-BAE9-4031486A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Video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B49C4-363B-8741-A298-493C6C8F7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Example</a:t>
            </a:r>
          </a:p>
          <a:p>
            <a:pPr lvl="1"/>
            <a:r>
              <a:rPr lang="en-US" dirty="0">
                <a:hlinkClick r:id="rId2"/>
              </a:rPr>
              <a:t>https://youtu.be/6UUAQcLn_4c</a:t>
            </a:r>
            <a:r>
              <a:rPr lang="en-US" dirty="0"/>
              <a:t> </a:t>
            </a:r>
          </a:p>
          <a:p>
            <a:r>
              <a:rPr lang="en-US" dirty="0"/>
              <a:t>Short to the point call to action Tags/SEO </a:t>
            </a:r>
          </a:p>
          <a:p>
            <a:r>
              <a:rPr lang="en-US" dirty="0"/>
              <a:t>Description All contact information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68C54-47EF-B04F-9D6E-104EE097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294" y="3748879"/>
            <a:ext cx="3760967" cy="23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83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0D65-0D48-B644-8509-A132B8E4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where can we use video to recruit?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00EC8-2360-0D4C-8C63-EBB61B82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620795" cy="4233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Answer: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0CE33-ECC1-894E-8475-484FC30FEEF1}"/>
              </a:ext>
            </a:extLst>
          </p:cNvPr>
          <p:cNvSpPr txBox="1"/>
          <p:nvPr/>
        </p:nvSpPr>
        <p:spPr>
          <a:xfrm>
            <a:off x="2458995" y="1690688"/>
            <a:ext cx="311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EVERYWHERE</a:t>
            </a:r>
          </a:p>
          <a:p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213B2-09CF-A34A-A545-99E42251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1825625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DD492-A86D-2F4C-A377-A4717DF8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34492"/>
            <a:ext cx="14224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E4BEC-8FE8-A64E-85D2-36A15C4FD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403" y="4740707"/>
            <a:ext cx="1676400" cy="1206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A1C88A-5ED8-4944-9644-2E879541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085" y="3605795"/>
            <a:ext cx="1739900" cy="1155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7CB846-1086-5842-AE7F-C5678BED5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930" y="5262260"/>
            <a:ext cx="1422400" cy="1422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0A23B5-7E59-DC4D-8FE2-E712DC39B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479" y="5382913"/>
            <a:ext cx="1422400" cy="1422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F20308-C49C-234E-A45B-3011C281C4F4}"/>
              </a:ext>
            </a:extLst>
          </p:cNvPr>
          <p:cNvSpPr txBox="1"/>
          <p:nvPr/>
        </p:nvSpPr>
        <p:spPr>
          <a:xfrm>
            <a:off x="9242854" y="4279042"/>
            <a:ext cx="2110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anyone in the room know this one? </a:t>
            </a:r>
          </a:p>
        </p:txBody>
      </p:sp>
      <p:sp>
        <p:nvSpPr>
          <p:cNvPr id="26" name="Circular Arrow 25">
            <a:extLst>
              <a:ext uri="{FF2B5EF4-FFF2-40B4-BE49-F238E27FC236}">
                <a16:creationId xmlns:a16="http://schemas.microsoft.com/office/drawing/2014/main" id="{C0017141-E3E4-664B-8E8D-6A264D19ED0C}"/>
              </a:ext>
            </a:extLst>
          </p:cNvPr>
          <p:cNvSpPr/>
          <p:nvPr/>
        </p:nvSpPr>
        <p:spPr>
          <a:xfrm rot="6104476">
            <a:off x="9506427" y="4939064"/>
            <a:ext cx="963820" cy="97840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BC8935-B714-BC4F-999D-9E401202C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300" y="2137656"/>
            <a:ext cx="28575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D387-DA10-114B-B5B0-2C3E0BEB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Pre-Introduction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38C1-A495-E14B-AFFA-24B4F6CF0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is so valuable!</a:t>
            </a:r>
          </a:p>
          <a:p>
            <a:r>
              <a:rPr lang="en-US" dirty="0"/>
              <a:t>Let me explain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9D6EF-0A3C-E64A-B100-221BFF999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4" y="3000118"/>
            <a:ext cx="18415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8E8FD-9726-FB42-AF43-733A2341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294" y="230188"/>
            <a:ext cx="1739900" cy="115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8970F-C248-8D4C-8A15-10272631A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5322501"/>
            <a:ext cx="1752600" cy="115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74B90B-D591-134F-AD6F-EB50D86C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403164"/>
            <a:ext cx="17780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89AADB-1F2C-F244-B7EB-125BF865C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681" y="3675964"/>
            <a:ext cx="2057400" cy="977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F8203-6C3C-8E4D-884E-EEE8FC39E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072" y="1696867"/>
            <a:ext cx="1739900" cy="115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90C37-A97B-8640-9872-212F7A2331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044" y="5504764"/>
            <a:ext cx="1930400" cy="1041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B74565-03DF-584D-A56B-8C8C8A958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0818" y="4653864"/>
            <a:ext cx="1066800" cy="1892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552015-BA0A-5840-A080-5798F67CE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6481" y="457243"/>
            <a:ext cx="1879600" cy="1079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6B5217-CBDD-334D-B3D8-DE2726155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4049" y="3447965"/>
            <a:ext cx="1892300" cy="1066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0F1CF0-0280-5D48-9DD0-816092856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64" y="1577331"/>
            <a:ext cx="3542636" cy="20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E954-EB62-254C-8C04-0BA847FF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with a Purpose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297AF-884B-2A46-9225-51D7ABAD6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071353" cy="51673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B8103-6C43-F448-90F1-1B4FCF77C642}"/>
              </a:ext>
            </a:extLst>
          </p:cNvPr>
          <p:cNvSpPr txBox="1"/>
          <p:nvPr/>
        </p:nvSpPr>
        <p:spPr>
          <a:xfrm>
            <a:off x="7463481" y="2060186"/>
            <a:ext cx="43228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/>
              <a:t>Direct message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3653F-8634-904C-B604-A1ABB0D87510}"/>
              </a:ext>
            </a:extLst>
          </p:cNvPr>
          <p:cNvSpPr txBox="1"/>
          <p:nvPr/>
        </p:nvSpPr>
        <p:spPr>
          <a:xfrm>
            <a:off x="7463481" y="2850482"/>
            <a:ext cx="149098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Use Hashtags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51DAB-00C3-C741-879B-83EAB875BC51}"/>
              </a:ext>
            </a:extLst>
          </p:cNvPr>
          <p:cNvSpPr txBox="1"/>
          <p:nvPr/>
        </p:nvSpPr>
        <p:spPr>
          <a:xfrm>
            <a:off x="7463481" y="3565135"/>
            <a:ext cx="218264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Target special events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DDFD7-0C04-2649-B100-1C7FDDE73C93}"/>
              </a:ext>
            </a:extLst>
          </p:cNvPr>
          <p:cNvSpPr txBox="1"/>
          <p:nvPr/>
        </p:nvSpPr>
        <p:spPr>
          <a:xfrm>
            <a:off x="7463481" y="4355431"/>
            <a:ext cx="35216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/>
              <a:t>Just posting your message is not going to be enough.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EA3CD-1732-3D4F-BFDC-2A75AF161ABF}"/>
              </a:ext>
            </a:extLst>
          </p:cNvPr>
          <p:cNvSpPr txBox="1"/>
          <p:nvPr/>
        </p:nvSpPr>
        <p:spPr>
          <a:xfrm>
            <a:off x="7519119" y="5487771"/>
            <a:ext cx="229835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/>
              <a:t>Track your progress </a:t>
            </a:r>
          </a:p>
        </p:txBody>
      </p:sp>
    </p:spTree>
    <p:extLst>
      <p:ext uri="{BB962C8B-B14F-4D97-AF65-F5344CB8AC3E}">
        <p14:creationId xmlns:p14="http://schemas.microsoft.com/office/powerpoint/2010/main" val="324234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BEE7-F9B5-E54A-B295-AABF35A5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SEO Success Example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82191-09A0-E149-A1C1-691EF5E76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66" y="1910446"/>
            <a:ext cx="3001053" cy="44162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2CC14-2C51-A949-9504-11266F5AD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7858"/>
            <a:ext cx="5944841" cy="4341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77258-4E11-694A-AC89-7B67A173F5C2}"/>
              </a:ext>
            </a:extLst>
          </p:cNvPr>
          <p:cNvSpPr txBox="1"/>
          <p:nvPr/>
        </p:nvSpPr>
        <p:spPr>
          <a:xfrm>
            <a:off x="3728580" y="2608474"/>
            <a:ext cx="236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search result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2588B-AD21-C545-B44B-11EBB4837248}"/>
              </a:ext>
            </a:extLst>
          </p:cNvPr>
          <p:cNvSpPr txBox="1"/>
          <p:nvPr/>
        </p:nvSpPr>
        <p:spPr>
          <a:xfrm>
            <a:off x="3695179" y="3895594"/>
            <a:ext cx="292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communication targeted talent pool with call to action 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CD8BB3FB-F843-AB4C-971A-7295D38913F5}"/>
              </a:ext>
            </a:extLst>
          </p:cNvPr>
          <p:cNvSpPr/>
          <p:nvPr/>
        </p:nvSpPr>
        <p:spPr>
          <a:xfrm>
            <a:off x="3728580" y="2123842"/>
            <a:ext cx="163256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A883534-1033-0747-ABE1-510F10F1F81B}"/>
              </a:ext>
            </a:extLst>
          </p:cNvPr>
          <p:cNvSpPr/>
          <p:nvPr/>
        </p:nvSpPr>
        <p:spPr>
          <a:xfrm>
            <a:off x="3927979" y="4764645"/>
            <a:ext cx="16325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21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52DC-27B3-C94B-A89B-6F37B956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your Engagement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B1CE4-04B1-A849-9B10-28AC461ED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483644"/>
            <a:ext cx="10439400" cy="3035300"/>
          </a:xfrm>
        </p:spPr>
      </p:pic>
    </p:spTree>
    <p:extLst>
      <p:ext uri="{BB962C8B-B14F-4D97-AF65-F5344CB8AC3E}">
        <p14:creationId xmlns:p14="http://schemas.microsoft.com/office/powerpoint/2010/main" val="357087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C1FD-4155-3C40-8588-0C4E66A7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your progress 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E1D129C-C948-1048-8816-CCC49E890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521" y="1690688"/>
            <a:ext cx="6009408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01602-D6CE-9442-BE3F-FF8D39C7F81D}"/>
              </a:ext>
            </a:extLst>
          </p:cNvPr>
          <p:cNvSpPr txBox="1"/>
          <p:nvPr/>
        </p:nvSpPr>
        <p:spPr>
          <a:xfrm>
            <a:off x="838200" y="1690688"/>
            <a:ext cx="287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245 professionals clicked and read my position brief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D758E-220F-0245-B967-CCCF785BF545}"/>
              </a:ext>
            </a:extLst>
          </p:cNvPr>
          <p:cNvSpPr txBox="1"/>
          <p:nvPr/>
        </p:nvSpPr>
        <p:spPr>
          <a:xfrm>
            <a:off x="838200" y="2693085"/>
            <a:ext cx="243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hire made and future pipeline created </a:t>
            </a:r>
          </a:p>
        </p:txBody>
      </p:sp>
    </p:spTree>
    <p:extLst>
      <p:ext uri="{BB962C8B-B14F-4D97-AF65-F5344CB8AC3E}">
        <p14:creationId xmlns:p14="http://schemas.microsoft.com/office/powerpoint/2010/main" val="262265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B6A4D-BEC7-AC40-B5E9-2D26EEC4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Bit.ly</a:t>
            </a:r>
            <a:r>
              <a:rPr lang="en-US" dirty="0"/>
              <a:t> Link and track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7D5EE-A424-0D4E-8FB4-F985E8E91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2520" cy="4785240"/>
          </a:xfrm>
        </p:spPr>
        <p:txBody>
          <a:bodyPr/>
          <a:lstStyle/>
          <a:p>
            <a:r>
              <a:rPr lang="en-US" b="1" dirty="0" err="1"/>
              <a:t>Bitly.com</a:t>
            </a:r>
            <a:r>
              <a:rPr lang="en-US" dirty="0"/>
              <a:t> - We optimize the link so marketers can own their customer experience.</a:t>
            </a:r>
          </a:p>
          <a:p>
            <a:r>
              <a:rPr lang="en-US" dirty="0"/>
              <a:t>Create video, find host, build a </a:t>
            </a:r>
            <a:r>
              <a:rPr lang="en-US" dirty="0" err="1"/>
              <a:t>bit.ly</a:t>
            </a:r>
            <a:r>
              <a:rPr lang="en-US" dirty="0"/>
              <a:t> link, add link to position description and track clicks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6791B-CE4D-D243-9B8F-B45588AB3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86" y="253914"/>
            <a:ext cx="37229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6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623C-00C3-284E-9281-6BF8840C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should I post my video?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75385-7E0E-BD40-92F7-954B1B67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10" y="2149838"/>
            <a:ext cx="4126697" cy="231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71FA0-6DFF-5B48-9933-9B18B7A9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05" y="3904499"/>
            <a:ext cx="4126697" cy="2310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0A32D-2F75-8742-BD30-A34130E483CB}"/>
              </a:ext>
            </a:extLst>
          </p:cNvPr>
          <p:cNvSpPr txBox="1"/>
          <p:nvPr/>
        </p:nvSpPr>
        <p:spPr>
          <a:xfrm>
            <a:off x="6837405" y="1690688"/>
            <a:ext cx="373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get our Link on!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14B8A-C8A0-A94E-B40B-CF31991FA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083" y="2008893"/>
            <a:ext cx="2054831" cy="12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78DE-F90D-C64F-B2BB-BB9FF2C8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Google/</a:t>
            </a:r>
            <a:r>
              <a:rPr lang="en-US" dirty="0" err="1"/>
              <a:t>Youtube</a:t>
            </a:r>
            <a:r>
              <a:rPr lang="en-US" dirty="0"/>
              <a:t> Account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99D9-F249-B14B-A77D-FCA58AF30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0688"/>
            <a:ext cx="4621427" cy="40653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Youtube</a:t>
            </a:r>
            <a:r>
              <a:rPr lang="en-US" b="1" dirty="0"/>
              <a:t> Channel </a:t>
            </a:r>
          </a:p>
          <a:p>
            <a:r>
              <a:rPr lang="en-US" sz="2400" dirty="0"/>
              <a:t>Sign into YouTube and click on the user icon at the top right of the screen.</a:t>
            </a:r>
          </a:p>
          <a:p>
            <a:r>
              <a:rPr lang="en-US" sz="2400" dirty="0"/>
              <a:t>Click on the gear icon to get to your account's YouTube Settings.</a:t>
            </a:r>
          </a:p>
          <a:p>
            <a:r>
              <a:rPr lang="en-US" sz="2400" dirty="0"/>
              <a:t>Click on Create a new channel.</a:t>
            </a:r>
          </a:p>
          <a:p>
            <a:r>
              <a:rPr lang="en-US" sz="2400" dirty="0"/>
              <a:t>Then choose “Use a business or other name”</a:t>
            </a:r>
          </a:p>
          <a:p>
            <a:r>
              <a:rPr lang="en-US" sz="2400" dirty="0"/>
              <a:t>Add your Brand name and click create.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F3D52-B641-7B4D-86D1-886E4BEFCCBF}"/>
              </a:ext>
            </a:extLst>
          </p:cNvPr>
          <p:cNvSpPr txBox="1"/>
          <p:nvPr/>
        </p:nvSpPr>
        <p:spPr>
          <a:xfrm>
            <a:off x="1198605" y="260727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9FA8B-5643-314A-B3C5-AC3853FDE04C}"/>
              </a:ext>
            </a:extLst>
          </p:cNvPr>
          <p:cNvSpPr txBox="1"/>
          <p:nvPr/>
        </p:nvSpPr>
        <p:spPr>
          <a:xfrm>
            <a:off x="580768" y="1579478"/>
            <a:ext cx="462142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To create a Google account: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 to </a:t>
            </a:r>
            <a:r>
              <a:rPr lang="en-US" sz="2400" dirty="0" err="1"/>
              <a:t>www.google.com</a:t>
            </a:r>
            <a:r>
              <a:rPr lang="en-US" sz="2400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Click Create an account.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signup form will appear.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Review Google's Terms of Service and Privacy Policy, click the checkbox, then click Next step.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Create your profile page will appear.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Your account will be created, and the Google welcome page will appear.</a:t>
            </a:r>
          </a:p>
        </p:txBody>
      </p:sp>
    </p:spTree>
    <p:extLst>
      <p:ext uri="{BB962C8B-B14F-4D97-AF65-F5344CB8AC3E}">
        <p14:creationId xmlns:p14="http://schemas.microsoft.com/office/powerpoint/2010/main" val="2263436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6A66-8843-1241-B511-8DB75023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Video Channel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B3C93-C2EB-B540-91D5-2EC5762AE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You’ll need a hosting service </a:t>
            </a:r>
          </a:p>
          <a:p>
            <a:endParaRPr lang="en-US" dirty="0"/>
          </a:p>
          <a:p>
            <a:r>
              <a:rPr lang="en-US" dirty="0"/>
              <a:t>YouTube - </a:t>
            </a:r>
            <a:r>
              <a:rPr lang="en-US" dirty="0">
                <a:hlinkClick r:id="rId2"/>
              </a:rPr>
              <a:t>https://youtube.com</a:t>
            </a:r>
            <a:r>
              <a:rPr lang="en-US" dirty="0"/>
              <a:t> which is owned by Google</a:t>
            </a:r>
          </a:p>
          <a:p>
            <a:pPr lvl="1"/>
            <a:r>
              <a:rPr lang="en-US" dirty="0"/>
              <a:t>Owned by Google means site rankings  </a:t>
            </a:r>
          </a:p>
          <a:p>
            <a:r>
              <a:rPr lang="en-US" dirty="0"/>
              <a:t>Vimeo - </a:t>
            </a:r>
            <a:r>
              <a:rPr lang="en-US" dirty="0">
                <a:hlinkClick r:id="rId3"/>
              </a:rPr>
              <a:t>https://vimeo.com</a:t>
            </a:r>
            <a:r>
              <a:rPr lang="en-US" dirty="0"/>
              <a:t> </a:t>
            </a:r>
          </a:p>
          <a:p>
            <a:r>
              <a:rPr lang="en-US" dirty="0" err="1"/>
              <a:t>Wistia</a:t>
            </a:r>
            <a:r>
              <a:rPr lang="en-US" dirty="0"/>
              <a:t> – </a:t>
            </a:r>
            <a:r>
              <a:rPr lang="en-US" dirty="0">
                <a:hlinkClick r:id="rId4"/>
              </a:rPr>
              <a:t>https://wistia.com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62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BC12-DC57-8940-9E51-39799DA9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Channel Detail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BB6D9-7133-F749-8D95-F28F1E42F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3663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C0585-6E9B-4044-BEFC-BA33D6697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423" y="1690688"/>
            <a:ext cx="5289790" cy="41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36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56262-3A46-7D48-A83D-EBEDCB2F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 Supports Video (kind of)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C0B2B5-9F7F-7640-A87A-E5329ED36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6440"/>
            <a:ext cx="10515600" cy="3449708"/>
          </a:xfrm>
        </p:spPr>
      </p:pic>
    </p:spTree>
    <p:extLst>
      <p:ext uri="{BB962C8B-B14F-4D97-AF65-F5344CB8AC3E}">
        <p14:creationId xmlns:p14="http://schemas.microsoft.com/office/powerpoint/2010/main" val="8044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559E-1FF8-844C-B957-26229D9C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Recruitment?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D1F557A-1ABC-2943-9406-63CF036E2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5448" y="1690688"/>
            <a:ext cx="3241104" cy="301758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2DFFF8-0DE4-DC46-81BE-2A1E1A48C09A}"/>
              </a:ext>
            </a:extLst>
          </p:cNvPr>
          <p:cNvSpPr/>
          <p:nvPr/>
        </p:nvSpPr>
        <p:spPr>
          <a:xfrm>
            <a:off x="2959202" y="51889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Joseph </a:t>
            </a:r>
            <a:r>
              <a:rPr lang="en-US" b="1" dirty="0" err="1"/>
              <a:t>Segel</a:t>
            </a:r>
            <a:r>
              <a:rPr lang="en-US" dirty="0"/>
              <a:t> is an American entrepreneur. He is the founder of over 20 American companies, most notably QVC, an American television network, and the Franklin Mint, a producer of mail-order collectibles.</a:t>
            </a:r>
          </a:p>
        </p:txBody>
      </p:sp>
    </p:spTree>
    <p:extLst>
      <p:ext uri="{BB962C8B-B14F-4D97-AF65-F5344CB8AC3E}">
        <p14:creationId xmlns:p14="http://schemas.microsoft.com/office/powerpoint/2010/main" val="18677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5D83-939C-CA40-B5F2-5F5E8753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 using YouTube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D54751-8B81-C94C-B454-B9B99EEC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506" y="1825625"/>
            <a:ext cx="6388988" cy="4351338"/>
          </a:xfrm>
        </p:spPr>
      </p:pic>
      <p:sp>
        <p:nvSpPr>
          <p:cNvPr id="6" name="U-Turn Arrow 5">
            <a:extLst>
              <a:ext uri="{FF2B5EF4-FFF2-40B4-BE49-F238E27FC236}">
                <a16:creationId xmlns:a16="http://schemas.microsoft.com/office/drawing/2014/main" id="{6033A3C4-CD80-3E44-8427-8B07DE0470BB}"/>
              </a:ext>
            </a:extLst>
          </p:cNvPr>
          <p:cNvSpPr/>
          <p:nvPr/>
        </p:nvSpPr>
        <p:spPr>
          <a:xfrm rot="16200000">
            <a:off x="10183377" y="4685562"/>
            <a:ext cx="761012" cy="562810"/>
          </a:xfrm>
          <a:prstGeom prst="uturnArrow">
            <a:avLst>
              <a:gd name="adj1" fmla="val 24772"/>
              <a:gd name="adj2" fmla="val 25000"/>
              <a:gd name="adj3" fmla="val 31722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DC09C-C7D3-9746-8C7C-0594AC1C6586}"/>
              </a:ext>
            </a:extLst>
          </p:cNvPr>
          <p:cNvSpPr txBox="1"/>
          <p:nvPr/>
        </p:nvSpPr>
        <p:spPr>
          <a:xfrm>
            <a:off x="9811265" y="3940129"/>
            <a:ext cx="169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Hit the share button </a:t>
            </a:r>
          </a:p>
        </p:txBody>
      </p:sp>
    </p:spTree>
    <p:extLst>
      <p:ext uri="{BB962C8B-B14F-4D97-AF65-F5344CB8AC3E}">
        <p14:creationId xmlns:p14="http://schemas.microsoft.com/office/powerpoint/2010/main" val="72432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1F31-D768-464E-B556-5550A108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Your Site to Google and Get Indexed For SEO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D72AE-E441-404E-8497-04951B413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534" y="1825625"/>
            <a:ext cx="681893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ED37F-BDDB-0C4A-9336-E02737A81E56}"/>
              </a:ext>
            </a:extLst>
          </p:cNvPr>
          <p:cNvSpPr txBox="1"/>
          <p:nvPr/>
        </p:nvSpPr>
        <p:spPr>
          <a:xfrm>
            <a:off x="2686534" y="6311900"/>
            <a:ext cx="527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https://youtu.be/4xBWaXpZD7M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531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DDF76-CBDD-2C47-A694-B41A4E32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and developing SEO takes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A318-AE56-C544-95FF-77F5ED9F7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First, generate a list of keywords ideas.</a:t>
            </a:r>
          </a:p>
          <a:p>
            <a:r>
              <a:rPr lang="en-US" dirty="0" err="1"/>
              <a:t>Youtube</a:t>
            </a:r>
            <a:r>
              <a:rPr lang="en-US" dirty="0"/>
              <a:t> with generate suggested keywords are GREAT.</a:t>
            </a:r>
          </a:p>
          <a:p>
            <a:r>
              <a:rPr lang="en-US" dirty="0"/>
              <a:t>popular video in your niche… and copy the same keywords that video is optimized around.</a:t>
            </a:r>
          </a:p>
          <a:p>
            <a:r>
              <a:rPr lang="en-US" dirty="0"/>
              <a:t>YouTube “Traffic Sources –&gt; YouTube search” report</a:t>
            </a:r>
          </a:p>
          <a:p>
            <a:r>
              <a:rPr lang="en-US" dirty="0"/>
              <a:t>Second, find the best keyword from your list</a:t>
            </a:r>
          </a:p>
          <a:p>
            <a:r>
              <a:rPr lang="en-US" dirty="0"/>
              <a:t>low-competition keywords</a:t>
            </a:r>
          </a:p>
          <a:p>
            <a:endParaRPr lang="en-US" dirty="0"/>
          </a:p>
          <a:p>
            <a:r>
              <a:rPr lang="en-US" dirty="0"/>
              <a:t>In general, Google tends to use video results for these types of keywords:</a:t>
            </a:r>
          </a:p>
          <a:p>
            <a:endParaRPr lang="en-US" dirty="0"/>
          </a:p>
          <a:p>
            <a:r>
              <a:rPr lang="en-US" dirty="0"/>
              <a:t>How-to keywords (“how to shave a cat”)</a:t>
            </a:r>
          </a:p>
          <a:p>
            <a:r>
              <a:rPr lang="en-US" dirty="0"/>
              <a:t>Reviews (“beats by Dre review”)</a:t>
            </a:r>
          </a:p>
          <a:p>
            <a:r>
              <a:rPr lang="en-US" dirty="0"/>
              <a:t>Tutorials (“Setting up WordPress”)</a:t>
            </a:r>
          </a:p>
          <a:p>
            <a:r>
              <a:rPr lang="en-US" dirty="0"/>
              <a:t>Anything fitness or sports related (“Cardio kickboxing”)</a:t>
            </a:r>
          </a:p>
          <a:p>
            <a:r>
              <a:rPr lang="en-US" dirty="0"/>
              <a:t>Funny videos (“Cute animals”)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5D72B-A3DA-F24C-8BEA-56B3165D887A}"/>
              </a:ext>
            </a:extLst>
          </p:cNvPr>
          <p:cNvSpPr txBox="1"/>
          <p:nvPr/>
        </p:nvSpPr>
        <p:spPr>
          <a:xfrm>
            <a:off x="6138543" y="6171920"/>
            <a:ext cx="521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https://backlinko.com/how-to-rank-youtube-videos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87894-4899-5B4B-AA69-2A30F0C48411}"/>
              </a:ext>
            </a:extLst>
          </p:cNvPr>
          <p:cNvSpPr txBox="1"/>
          <p:nvPr/>
        </p:nvSpPr>
        <p:spPr>
          <a:xfrm>
            <a:off x="6138543" y="5525589"/>
            <a:ext cx="357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Check out this link to a great article and how to by Brian Dean 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009C4AB-E1D6-AE41-A0A3-A187AB0EA291}"/>
              </a:ext>
            </a:extLst>
          </p:cNvPr>
          <p:cNvSpPr/>
          <p:nvPr/>
        </p:nvSpPr>
        <p:spPr>
          <a:xfrm>
            <a:off x="8207018" y="3400339"/>
            <a:ext cx="1510748" cy="1669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215B6-809E-8944-9537-EDFA55682B1D}"/>
              </a:ext>
            </a:extLst>
          </p:cNvPr>
          <p:cNvSpPr txBox="1"/>
          <p:nvPr/>
        </p:nvSpPr>
        <p:spPr>
          <a:xfrm>
            <a:off x="8189843" y="3000229"/>
            <a:ext cx="218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These tips come from Mr. Dean’s article listed below. </a:t>
            </a:r>
          </a:p>
        </p:txBody>
      </p:sp>
    </p:spTree>
    <p:extLst>
      <p:ext uri="{BB962C8B-B14F-4D97-AF65-F5344CB8AC3E}">
        <p14:creationId xmlns:p14="http://schemas.microsoft.com/office/powerpoint/2010/main" val="1583028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C2E2-D2B5-C345-8A45-5A21EC3D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Friendly Recruiter Warning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74C3-6176-C244-9EF0-8A6D854A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don’t start making videos if you don’t have leadership approval</a:t>
            </a:r>
          </a:p>
          <a:p>
            <a:r>
              <a:rPr lang="en-US" dirty="0"/>
              <a:t>Check with your Marketing Dept they most likely will help</a:t>
            </a:r>
          </a:p>
          <a:p>
            <a:r>
              <a:rPr lang="en-US" dirty="0"/>
              <a:t>Might want to check with your Legal Dept </a:t>
            </a:r>
          </a:p>
          <a:p>
            <a:r>
              <a:rPr lang="en-US" dirty="0"/>
              <a:t>Do NOT video any patients, remember HIPPA laws </a:t>
            </a:r>
          </a:p>
          <a:p>
            <a:r>
              <a:rPr lang="en-US" dirty="0"/>
              <a:t>Rule of thumb to stay out of trouble </a:t>
            </a:r>
          </a:p>
          <a:p>
            <a:r>
              <a:rPr lang="en-US" dirty="0"/>
              <a:t>Make your videos about the positions description and hospital </a:t>
            </a:r>
          </a:p>
          <a:p>
            <a:pPr lvl="1"/>
            <a:r>
              <a:rPr lang="en-US" dirty="0"/>
              <a:t>If you get buy off from leadership you can get deeper. </a:t>
            </a:r>
          </a:p>
          <a:p>
            <a:pPr lvl="1"/>
            <a:r>
              <a:rPr lang="en-US" dirty="0"/>
              <a:t>Show off the team and environment </a:t>
            </a:r>
          </a:p>
        </p:txBody>
      </p:sp>
    </p:spTree>
    <p:extLst>
      <p:ext uri="{BB962C8B-B14F-4D97-AF65-F5344CB8AC3E}">
        <p14:creationId xmlns:p14="http://schemas.microsoft.com/office/powerpoint/2010/main" val="127860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4F06-E499-8B46-BFF0-D0637E45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so much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96EF7-E078-1341-81BA-72DED895F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Networking is Fun, please connect with me.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Thomas F.X. Licari</a:t>
            </a:r>
          </a:p>
          <a:p>
            <a:pPr marL="0" indent="0">
              <a:buNone/>
            </a:pPr>
            <a:r>
              <a:rPr lang="en-US" dirty="0"/>
              <a:t>Talent Acquisition | HonorHealth</a:t>
            </a:r>
          </a:p>
          <a:p>
            <a:pPr marL="0" indent="0">
              <a:buNone/>
            </a:pPr>
            <a:r>
              <a:rPr lang="en-US" dirty="0"/>
              <a:t>8125 North Hayden Rd. | Scottsdale, AZ 85258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 err="1"/>
              <a:t>Thomas.Licari@HonorHealth.com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O: 602-448-1610 | </a:t>
            </a:r>
            <a:r>
              <a:rPr lang="en-US" dirty="0" err="1"/>
              <a:t>HonorHealth.com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https://www.linkedin.com/in/licari</a:t>
            </a: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https://twitter.com/TFXL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9AC9E-FFD1-D94D-AD50-577F2C116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869" y="5969000"/>
            <a:ext cx="2933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3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0832-037D-3E4A-8917-ADF9B396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guy?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2F8B598-AF26-374B-809F-74107E937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0" y="1690688"/>
            <a:ext cx="2540000" cy="2540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2B39E3-57E0-0147-B0C2-22C864B8DDA5}"/>
              </a:ext>
            </a:extLst>
          </p:cNvPr>
          <p:cNvSpPr txBox="1"/>
          <p:nvPr/>
        </p:nvSpPr>
        <p:spPr>
          <a:xfrm>
            <a:off x="3336324" y="4470226"/>
            <a:ext cx="673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Michael J. Lindell</a:t>
            </a:r>
            <a:r>
              <a:rPr lang="en-US" dirty="0"/>
              <a:t> is the inventor and CEO of My Pillow, Inc. </a:t>
            </a:r>
          </a:p>
        </p:txBody>
      </p:sp>
    </p:spTree>
    <p:extLst>
      <p:ext uri="{BB962C8B-B14F-4D97-AF65-F5344CB8AC3E}">
        <p14:creationId xmlns:p14="http://schemas.microsoft.com/office/powerpoint/2010/main" val="18307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EA54-084B-3E41-B518-BECCA199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4CFA1-22F8-234F-B52A-A5007B915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https://youtu.be/-bhjTWBVt4o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D6227-92FF-954D-B22D-C18BA1F5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19" y="457200"/>
            <a:ext cx="5543481" cy="6067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B767A-283E-0244-8B9E-C31203D67CB8}"/>
              </a:ext>
            </a:extLst>
          </p:cNvPr>
          <p:cNvSpPr txBox="1"/>
          <p:nvPr/>
        </p:nvSpPr>
        <p:spPr>
          <a:xfrm>
            <a:off x="321276" y="2669059"/>
            <a:ext cx="570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am I telling you about this?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61520-FAB2-384D-9769-DB3020F28119}"/>
              </a:ext>
            </a:extLst>
          </p:cNvPr>
          <p:cNvSpPr txBox="1"/>
          <p:nvPr/>
        </p:nvSpPr>
        <p:spPr>
          <a:xfrm>
            <a:off x="2693773" y="3447535"/>
            <a:ext cx="311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does this have to do with SEO and Video Recruitment?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606C8-7E9D-824B-8007-9B9E9098DDCC}"/>
              </a:ext>
            </a:extLst>
          </p:cNvPr>
          <p:cNvSpPr txBox="1"/>
          <p:nvPr/>
        </p:nvSpPr>
        <p:spPr>
          <a:xfrm>
            <a:off x="563671" y="4534422"/>
            <a:ext cx="400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 has Subscribers? For a pillow commercial?! </a:t>
            </a:r>
          </a:p>
        </p:txBody>
      </p:sp>
    </p:spTree>
    <p:extLst>
      <p:ext uri="{BB962C8B-B14F-4D97-AF65-F5344CB8AC3E}">
        <p14:creationId xmlns:p14="http://schemas.microsoft.com/office/powerpoint/2010/main" val="141372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89CE-55D1-2942-BD92-038F362C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Psychology of Selling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09413-2EF0-0F4A-9DA7-BAB814F4C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774" y="1825625"/>
            <a:ext cx="690645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2F9E2-7616-3A4D-A21C-2F3F824A45EA}"/>
              </a:ext>
            </a:extLst>
          </p:cNvPr>
          <p:cNvSpPr txBox="1"/>
          <p:nvPr/>
        </p:nvSpPr>
        <p:spPr>
          <a:xfrm>
            <a:off x="3858641" y="6311900"/>
            <a:ext cx="447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https://youtu.be/WJffi1TgM2M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40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995F-7FC6-A84D-8CAD-C7EE84A0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all this in </a:t>
            </a:r>
            <a:r>
              <a:rPr lang="en-US" b="1" dirty="0"/>
              <a:t>Mind</a:t>
            </a:r>
            <a:r>
              <a:rPr lang="en-US" dirty="0"/>
              <a:t> as we truck on…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9BD569-92B5-E748-98D7-382C09F79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172" y="1825625"/>
            <a:ext cx="4185655" cy="4351338"/>
          </a:xfrm>
        </p:spPr>
      </p:pic>
    </p:spTree>
    <p:extLst>
      <p:ext uri="{BB962C8B-B14F-4D97-AF65-F5344CB8AC3E}">
        <p14:creationId xmlns:p14="http://schemas.microsoft.com/office/powerpoint/2010/main" val="246208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6476-7A1D-FC44-9AE4-7F925EFD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Ambitious Agenda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792B-A932-6D4B-9A69-9BACB134F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show you how to build a recruitment platform using video. </a:t>
            </a:r>
          </a:p>
          <a:p>
            <a:r>
              <a:rPr lang="en-US" dirty="0"/>
              <a:t>Attract candidates with more dynamic messaging. </a:t>
            </a:r>
          </a:p>
          <a:p>
            <a:r>
              <a:rPr lang="en-US" dirty="0"/>
              <a:t>How to make videos. </a:t>
            </a:r>
          </a:p>
          <a:p>
            <a:r>
              <a:rPr lang="en-US" dirty="0"/>
              <a:t>Speaking directly to candidates on a volume scale. </a:t>
            </a:r>
          </a:p>
          <a:p>
            <a:r>
              <a:rPr lang="en-US" dirty="0"/>
              <a:t>Give your potential candidates a peek into the work life. </a:t>
            </a:r>
          </a:p>
          <a:p>
            <a:r>
              <a:rPr lang="en-US" dirty="0"/>
              <a:t>Video will increase your level of successful close. </a:t>
            </a:r>
          </a:p>
          <a:p>
            <a:r>
              <a:rPr lang="en-US" dirty="0"/>
              <a:t>Brand yourself in the medical space, have candidate call you.</a:t>
            </a:r>
          </a:p>
          <a:p>
            <a:r>
              <a:rPr lang="en-US" dirty="0"/>
              <a:t>Increase your search engine visibility! </a:t>
            </a:r>
          </a:p>
          <a:p>
            <a:r>
              <a:rPr lang="en-US" dirty="0"/>
              <a:t>Warning and pitfalls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FC77-A8F9-FB41-9CC5-6A639097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Set the Table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673D3-1372-624B-A95D-49949E7B5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33" y="1321542"/>
            <a:ext cx="7108567" cy="5375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359EE-8CE4-3E49-ABAA-2445D3DA3559}"/>
              </a:ext>
            </a:extLst>
          </p:cNvPr>
          <p:cNvSpPr txBox="1"/>
          <p:nvPr/>
        </p:nvSpPr>
        <p:spPr>
          <a:xfrm>
            <a:off x="518984" y="2780270"/>
            <a:ext cx="347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https://youtu.be/kWaJ7_62MQY</a:t>
            </a:r>
            <a:r>
              <a:rPr lang="en-US" dirty="0"/>
              <a:t>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BC4794E-23EF-9549-9094-A4EC4672EEFA}"/>
              </a:ext>
            </a:extLst>
          </p:cNvPr>
          <p:cNvSpPr/>
          <p:nvPr/>
        </p:nvSpPr>
        <p:spPr>
          <a:xfrm>
            <a:off x="3425868" y="5530241"/>
            <a:ext cx="757824" cy="206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5A990-86DB-1F4A-AE43-BCB6E501A785}"/>
              </a:ext>
            </a:extLst>
          </p:cNvPr>
          <p:cNvSpPr txBox="1"/>
          <p:nvPr/>
        </p:nvSpPr>
        <p:spPr>
          <a:xfrm>
            <a:off x="1586607" y="4835047"/>
            <a:ext cx="191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amount of views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15F35-D73E-A443-94DE-7F0EB4139E2F}"/>
              </a:ext>
            </a:extLst>
          </p:cNvPr>
          <p:cNvSpPr txBox="1"/>
          <p:nvPr/>
        </p:nvSpPr>
        <p:spPr>
          <a:xfrm>
            <a:off x="1586607" y="5633580"/>
            <a:ext cx="164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18K plus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3978C-A31E-364A-8448-E295A99ED3E2}"/>
              </a:ext>
            </a:extLst>
          </p:cNvPr>
          <p:cNvSpPr txBox="1"/>
          <p:nvPr/>
        </p:nvSpPr>
        <p:spPr>
          <a:xfrm>
            <a:off x="266704" y="5889122"/>
            <a:ext cx="31591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Question: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 did they get in two years?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 does Micro use this video? </a:t>
            </a:r>
          </a:p>
        </p:txBody>
      </p:sp>
    </p:spTree>
    <p:extLst>
      <p:ext uri="{BB962C8B-B14F-4D97-AF65-F5344CB8AC3E}">
        <p14:creationId xmlns:p14="http://schemas.microsoft.com/office/powerpoint/2010/main" val="33427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11716</TotalTime>
  <Words>1440</Words>
  <Application>Microsoft Macintosh PowerPoint</Application>
  <PresentationFormat>Widescreen</PresentationFormat>
  <Paragraphs>201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     Using Video to Source Candidates and Increase SEO</vt:lpstr>
      <vt:lpstr>Brief Pre-Introduction </vt:lpstr>
      <vt:lpstr>Video Recruitment?</vt:lpstr>
      <vt:lpstr>Who is this guy? </vt:lpstr>
      <vt:lpstr>What?  </vt:lpstr>
      <vt:lpstr>Psychology of Selling </vt:lpstr>
      <vt:lpstr>Keep all this in Mind as we truck on… </vt:lpstr>
      <vt:lpstr>Ambitious Agenda  </vt:lpstr>
      <vt:lpstr>Let’s Set the Table </vt:lpstr>
      <vt:lpstr>Before we can start making video’s </vt:lpstr>
      <vt:lpstr>Search engine optimization (SEO; Tagging, Titling)  </vt:lpstr>
      <vt:lpstr>Let all get on the same page </vt:lpstr>
      <vt:lpstr>Functions of a Tremendous Recruiter </vt:lpstr>
      <vt:lpstr>Recruitment Philosophy</vt:lpstr>
      <vt:lpstr>Build your idea into a video </vt:lpstr>
      <vt:lpstr>Check the boxes of understanding</vt:lpstr>
      <vt:lpstr>Basic Equipment List Needed To Start A Video Channel </vt:lpstr>
      <vt:lpstr>Nursing Video </vt:lpstr>
      <vt:lpstr>So where can we use video to recruit? </vt:lpstr>
      <vt:lpstr>Twitter with a Purpose </vt:lpstr>
      <vt:lpstr>SEO Success Example </vt:lpstr>
      <vt:lpstr>Track your Engagement </vt:lpstr>
      <vt:lpstr>Track your progress  </vt:lpstr>
      <vt:lpstr>Bit.ly Link and track  </vt:lpstr>
      <vt:lpstr>Where should I post my video? </vt:lpstr>
      <vt:lpstr>Create a Google/Youtube Account </vt:lpstr>
      <vt:lpstr>Create a Video Channel </vt:lpstr>
      <vt:lpstr>Example: Channel Detail </vt:lpstr>
      <vt:lpstr>LinkedIn Supports Video (kind of) </vt:lpstr>
      <vt:lpstr>LinkedIn using YouTube </vt:lpstr>
      <vt:lpstr>Submit Your Site to Google and Get Indexed For SEO</vt:lpstr>
      <vt:lpstr>Using and developing SEO takes practice </vt:lpstr>
      <vt:lpstr>Friendly Recruiter Warning </vt:lpstr>
      <vt:lpstr>Thank you so much 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Using Video to Source Candidates and Increase SEO</dc:title>
  <dc:creator>Thomas F.X. Licari</dc:creator>
  <cp:lastModifiedBy>Thomas F.X. Licari</cp:lastModifiedBy>
  <cp:revision>86</cp:revision>
  <cp:lastPrinted>2018-07-05T20:43:58Z</cp:lastPrinted>
  <dcterms:created xsi:type="dcterms:W3CDTF">2018-07-03T16:26:26Z</dcterms:created>
  <dcterms:modified xsi:type="dcterms:W3CDTF">2018-07-12T17:10:30Z</dcterms:modified>
</cp:coreProperties>
</file>